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7" r:id="rId11"/>
    <p:sldId id="268" r:id="rId12"/>
    <p:sldId id="272" r:id="rId13"/>
    <p:sldId id="273"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5A78AD"/>
    <a:srgbClr val="345EC9"/>
    <a:srgbClr val="7B2E74"/>
    <a:srgbClr val="F1A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81" autoAdjust="0"/>
  </p:normalViewPr>
  <p:slideViewPr>
    <p:cSldViewPr snapToGrid="0">
      <p:cViewPr varScale="1">
        <p:scale>
          <a:sx n="106" d="100"/>
          <a:sy n="106" d="100"/>
        </p:scale>
        <p:origin x="5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71263-63BF-4EE5-ABC8-9D2CAF769010}" type="datetimeFigureOut">
              <a:rPr lang="zh-CN" altLang="en-US" smtClean="0"/>
              <a:t>2019/6/19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C086E-F489-4799-BB5F-47D07B9E3AAA}" type="slidenum">
              <a:rPr lang="zh-CN" altLang="en-US" smtClean="0"/>
              <a:t>‹#›</a:t>
            </a:fld>
            <a:endParaRPr lang="zh-CN" altLang="en-US"/>
          </a:p>
        </p:txBody>
      </p:sp>
    </p:spTree>
    <p:extLst>
      <p:ext uri="{BB962C8B-B14F-4D97-AF65-F5344CB8AC3E}">
        <p14:creationId xmlns:p14="http://schemas.microsoft.com/office/powerpoint/2010/main" val="397630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Thank</a:t>
            </a:r>
            <a:r>
              <a:rPr lang="en-US" altLang="zh-CN" baseline="0" dirty="0"/>
              <a:t> you very much for the introduction, today I am glad to be here to make such a presentation. This is </a:t>
            </a:r>
            <a:r>
              <a:rPr lang="en-US" altLang="zh-CN" baseline="0" dirty="0" err="1"/>
              <a:t>yuxuan</a:t>
            </a:r>
            <a:r>
              <a:rPr lang="en-US" altLang="zh-CN" baseline="0" dirty="0"/>
              <a:t>, and I am going to talk about this paper “” which is mainly a joint work of ….</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1</a:t>
            </a:fld>
            <a:endParaRPr lang="zh-CN" altLang="en-US"/>
          </a:p>
        </p:txBody>
      </p:sp>
    </p:spTree>
    <p:extLst>
      <p:ext uri="{BB962C8B-B14F-4D97-AF65-F5344CB8AC3E}">
        <p14:creationId xmlns:p14="http://schemas.microsoft.com/office/powerpoint/2010/main" val="412250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I want to introduce you</a:t>
            </a:r>
            <a:r>
              <a:rPr lang="en-US" altLang="zh-CN" baseline="0" dirty="0"/>
              <a:t> </a:t>
            </a:r>
            <a:r>
              <a:rPr lang="en-US" altLang="zh-CN" dirty="0"/>
              <a:t>some evaluation parts of our study.</a:t>
            </a:r>
            <a:r>
              <a:rPr lang="en-US" altLang="zh-CN" baseline="0" dirty="0"/>
              <a:t> Before we choose random forest model as our final detecting model. We compare random forest model with several other algorithms such as naïve </a:t>
            </a:r>
            <a:r>
              <a:rPr lang="en-US" altLang="zh-CN" baseline="0" dirty="0" err="1"/>
              <a:t>bayes</a:t>
            </a:r>
            <a:r>
              <a:rPr lang="en-US" altLang="zh-CN" baseline="0" dirty="0"/>
              <a:t>, </a:t>
            </a:r>
            <a:r>
              <a:rPr lang="en-US" altLang="zh-CN" baseline="0" dirty="0" err="1"/>
              <a:t>lr</a:t>
            </a:r>
            <a:r>
              <a:rPr lang="en-US" altLang="zh-CN" baseline="0" dirty="0"/>
              <a:t>, </a:t>
            </a:r>
            <a:r>
              <a:rPr lang="en-US" altLang="zh-CN" baseline="0" dirty="0" err="1"/>
              <a:t>svm</a:t>
            </a:r>
            <a:r>
              <a:rPr lang="en-US" altLang="zh-CN" baseline="0" dirty="0"/>
              <a:t> all together. From the perspective of efficacy and performance we choose random forest model at last. And </a:t>
            </a:r>
            <a:r>
              <a:rPr lang="en-US" altLang="zh-CN" sz="1200" b="0" i="0" kern="1200" dirty="0">
                <a:solidFill>
                  <a:schemeClr val="tx1"/>
                </a:solidFill>
                <a:effectLst/>
                <a:latin typeface="+mn-lt"/>
                <a:ea typeface="+mn-ea"/>
                <a:cs typeface="+mn-cs"/>
              </a:rPr>
              <a:t>It's worth mentioning that our proposed four novel features improve the detection accuracy of malicious overlays by ∼3% regardless of classifier. Note that such 3% increase is not trivial when the precision/recall is already very high.</a:t>
            </a:r>
          </a:p>
        </p:txBody>
      </p:sp>
      <p:sp>
        <p:nvSpPr>
          <p:cNvPr id="4" name="灯片编号占位符 3"/>
          <p:cNvSpPr>
            <a:spLocks noGrp="1"/>
          </p:cNvSpPr>
          <p:nvPr>
            <p:ph type="sldNum" sz="quarter" idx="10"/>
          </p:nvPr>
        </p:nvSpPr>
        <p:spPr/>
        <p:txBody>
          <a:bodyPr/>
          <a:lstStyle/>
          <a:p>
            <a:fld id="{FB7C086E-F489-4799-BB5F-47D07B9E3AAA}" type="slidenum">
              <a:rPr lang="zh-CN" altLang="en-US" smtClean="0"/>
              <a:t>10</a:t>
            </a:fld>
            <a:endParaRPr lang="zh-CN" altLang="en-US"/>
          </a:p>
        </p:txBody>
      </p:sp>
    </p:spTree>
    <p:extLst>
      <p:ext uri="{BB962C8B-B14F-4D97-AF65-F5344CB8AC3E}">
        <p14:creationId xmlns:p14="http://schemas.microsoft.com/office/powerpoint/2010/main" val="19878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We also use Gini importance to profile the correlations between the overlay features and the malice of apps. Gini importance</a:t>
            </a:r>
            <a:r>
              <a:rPr lang="en-US" altLang="zh-CN" baseline="0" dirty="0"/>
              <a:t> is the inherent criterion that is used in random forest model. And the results are consistent with our measurement findings in Overlay behavior study. </a:t>
            </a:r>
          </a:p>
          <a:p>
            <a:r>
              <a:rPr lang="en-US" altLang="zh-CN" dirty="0"/>
              <a:t>For example,</a:t>
            </a:r>
            <a:r>
              <a:rPr lang="en-US" altLang="zh-CN" baseline="0" dirty="0"/>
              <a:t> </a:t>
            </a:r>
            <a:r>
              <a:rPr lang="en-US" altLang="zh-CN" dirty="0"/>
              <a:t>TYPE_SYSTEM_ERROR’s highest importance complies with its highest</a:t>
            </a:r>
            <a:r>
              <a:rPr lang="en-US" altLang="zh-CN" baseline="0" dirty="0"/>
              <a:t> </a:t>
            </a:r>
            <a:r>
              <a:rPr lang="en-US" altLang="zh-CN" dirty="0"/>
              <a:t>correlation with the malice of apps.</a:t>
            </a:r>
          </a:p>
          <a:p>
            <a:r>
              <a:rPr lang="en-US" altLang="zh-CN" dirty="0"/>
              <a:t>And our introduced novel features </a:t>
            </a:r>
            <a:r>
              <a:rPr lang="en-US" altLang="zh-CN" dirty="0" err="1"/>
              <a:t>VisualCoverage</a:t>
            </a:r>
            <a:r>
              <a:rPr lang="en-US" altLang="zh-CN" dirty="0"/>
              <a:t>, </a:t>
            </a:r>
            <a:r>
              <a:rPr lang="en-US" altLang="zh-CN" dirty="0" err="1"/>
              <a:t>NumOfOverlays</a:t>
            </a:r>
            <a:r>
              <a:rPr lang="en-US" altLang="zh-CN" dirty="0"/>
              <a:t> and </a:t>
            </a:r>
            <a:r>
              <a:rPr lang="en-US" altLang="zh-CN" dirty="0" err="1"/>
              <a:t>isReallyVisible</a:t>
            </a:r>
            <a:r>
              <a:rPr lang="en-US" altLang="zh-CN" dirty="0"/>
              <a:t> rank the 6th, 8th and 11th in Gini importance and it also illustrates their contribution in classification of malic.</a:t>
            </a:r>
          </a:p>
        </p:txBody>
      </p:sp>
      <p:sp>
        <p:nvSpPr>
          <p:cNvPr id="4" name="灯片编号占位符 3"/>
          <p:cNvSpPr>
            <a:spLocks noGrp="1"/>
          </p:cNvSpPr>
          <p:nvPr>
            <p:ph type="sldNum" sz="quarter" idx="10"/>
          </p:nvPr>
        </p:nvSpPr>
        <p:spPr/>
        <p:txBody>
          <a:bodyPr/>
          <a:lstStyle/>
          <a:p>
            <a:fld id="{FB7C086E-F489-4799-BB5F-47D07B9E3AAA}" type="slidenum">
              <a:rPr lang="zh-CN" altLang="en-US" smtClean="0"/>
              <a:t>11</a:t>
            </a:fld>
            <a:endParaRPr lang="zh-CN" altLang="en-US"/>
          </a:p>
        </p:txBody>
      </p:sp>
    </p:spTree>
    <p:extLst>
      <p:ext uri="{BB962C8B-B14F-4D97-AF65-F5344CB8AC3E}">
        <p14:creationId xmlns:p14="http://schemas.microsoft.com/office/powerpoint/2010/main" val="119309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Extensibility,</a:t>
            </a:r>
            <a:r>
              <a:rPr lang="en-US" altLang="zh-CN" baseline="0" dirty="0"/>
              <a:t> we </a:t>
            </a:r>
            <a:r>
              <a:rPr lang="en-US" altLang="zh-CN" sz="1200" dirty="0">
                <a:latin typeface="Comic Sans MS" panose="030F0702030302020204" pitchFamily="66" charset="0"/>
              </a:rPr>
              <a:t>extend our </a:t>
            </a:r>
            <a:r>
              <a:rPr lang="en-US" altLang="zh-CN" sz="1200" dirty="0" err="1">
                <a:latin typeface="Comic Sans MS" panose="030F0702030302020204" pitchFamily="66" charset="0"/>
              </a:rPr>
              <a:t>OverlayCheck</a:t>
            </a:r>
            <a:r>
              <a:rPr lang="en-US" altLang="zh-CN" sz="1200" dirty="0">
                <a:latin typeface="Comic Sans MS" panose="030F0702030302020204" pitchFamily="66" charset="0"/>
              </a:rPr>
              <a:t> to Google play store. We applied it to 10 K randomly sampled apps released on Google. </a:t>
            </a:r>
            <a:r>
              <a:rPr lang="en-US" altLang="zh-CN" sz="1200" b="0" i="0" u="none" strike="noStrike" kern="1200" baseline="0" dirty="0">
                <a:solidFill>
                  <a:schemeClr val="tx1"/>
                </a:solidFill>
                <a:latin typeface="+mn-lt"/>
                <a:ea typeface="+mn-ea"/>
                <a:cs typeface="+mn-cs"/>
              </a:rPr>
              <a:t>Despite Google’s own sophisticated security checking, </a:t>
            </a:r>
            <a:r>
              <a:rPr lang="en-US" altLang="zh-CN" sz="1200" b="0" i="0" u="none" strike="noStrike" kern="1200" baseline="0" dirty="0" err="1">
                <a:solidFill>
                  <a:schemeClr val="tx1"/>
                </a:solidFill>
                <a:latin typeface="+mn-lt"/>
                <a:ea typeface="+mn-ea"/>
                <a:cs typeface="+mn-cs"/>
              </a:rPr>
              <a:t>OverlayChecker</a:t>
            </a:r>
            <a:r>
              <a:rPr lang="en-US" altLang="zh-CN" sz="1200" b="0" i="0" u="none" strike="noStrike" kern="1200" baseline="0" dirty="0">
                <a:solidFill>
                  <a:schemeClr val="tx1"/>
                </a:solidFill>
                <a:latin typeface="+mn-lt"/>
                <a:ea typeface="+mn-ea"/>
                <a:cs typeface="+mn-cs"/>
              </a:rPr>
              <a:t> is still able to detect 20 (0.2%) apps with malicious overlay behavior. </a:t>
            </a:r>
            <a:r>
              <a:rPr lang="en-US" altLang="zh-CN" sz="1200" dirty="0">
                <a:latin typeface="Comic Sans MS" panose="030F0702030302020204" pitchFamily="66" charset="0"/>
              </a:rPr>
              <a:t>We manually checked each suspicious app to examine and found there are indeed some malicious overlay behaviors. For example, in the figure on left side of the screen. We show all</a:t>
            </a:r>
            <a:r>
              <a:rPr lang="en-US" altLang="zh-CN" sz="1200" baseline="0" dirty="0">
                <a:latin typeface="Comic Sans MS" panose="030F0702030302020204" pitchFamily="66" charset="0"/>
              </a:rPr>
              <a:t> the overlay that an app called “</a:t>
            </a:r>
            <a:r>
              <a:rPr lang="en-US" altLang="zh-CN" sz="1200" b="0" i="0" u="none" strike="noStrike" kern="1200" baseline="0" dirty="0">
                <a:solidFill>
                  <a:schemeClr val="tx1"/>
                </a:solidFill>
                <a:latin typeface="+mn-lt"/>
                <a:ea typeface="+mn-ea"/>
                <a:cs typeface="+mn-cs"/>
              </a:rPr>
              <a:t>Du-Anti-virus</a:t>
            </a:r>
            <a:r>
              <a:rPr lang="en-US" altLang="zh-CN" sz="1200" baseline="0" dirty="0">
                <a:latin typeface="Comic Sans MS" panose="030F0702030302020204" pitchFamily="66" charset="0"/>
              </a:rPr>
              <a:t>” used. These </a:t>
            </a:r>
            <a:r>
              <a:rPr lang="en-US" altLang="zh-CN" sz="1200" b="0" i="0" u="none" strike="noStrike" kern="1200" baseline="0" dirty="0">
                <a:solidFill>
                  <a:schemeClr val="tx1"/>
                </a:solidFill>
                <a:latin typeface="+mn-lt"/>
                <a:ea typeface="+mn-ea"/>
                <a:cs typeface="+mn-cs"/>
              </a:rPr>
              <a:t>multiple overlays are all in weird shapes and locations</a:t>
            </a:r>
            <a:r>
              <a:rPr lang="en-US" altLang="zh-CN" sz="1200" b="0" i="0" u="none" strike="noStrike" kern="1200" baseline="0" dirty="0">
                <a:solidFill>
                  <a:schemeClr val="tx1"/>
                </a:solidFill>
                <a:latin typeface="Comic Sans MS" panose="030F0702030302020204" pitchFamily="66" charset="0"/>
                <a:ea typeface="+mn-ea"/>
                <a:cs typeface="+mn-cs"/>
              </a:rPr>
              <a:t>. And these weird overlays are dangerous enough to be leveraged to do some malicious behavior. So this app is flagged by our system.</a:t>
            </a:r>
            <a:endParaRPr lang="zh-CN" altLang="en-US" sz="1200" dirty="0">
              <a:latin typeface="Comic Sans MS" panose="030F0702030302020204" pitchFamily="66" charset="0"/>
            </a:endParaRPr>
          </a:p>
          <a:p>
            <a:endParaRPr lang="zh-CN" altLang="en-US" sz="1200" dirty="0">
              <a:latin typeface="Comic Sans MS" panose="030F0702030302020204" pitchFamily="66" charset="0"/>
            </a:endParaRPr>
          </a:p>
          <a:p>
            <a:endParaRPr lang="en-US" altLang="zh-CN"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12</a:t>
            </a:fld>
            <a:endParaRPr lang="zh-CN" altLang="en-US"/>
          </a:p>
        </p:txBody>
      </p:sp>
    </p:spTree>
    <p:extLst>
      <p:ext uri="{BB962C8B-B14F-4D97-AF65-F5344CB8AC3E}">
        <p14:creationId xmlns:p14="http://schemas.microsoft.com/office/powerpoint/2010/main" val="90511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We also try to analysis the</a:t>
            </a:r>
            <a:r>
              <a:rPr lang="en-US" altLang="zh-CN" baseline="0" dirty="0"/>
              <a:t> robustness of our system, In the learned classification logic of </a:t>
            </a:r>
            <a:r>
              <a:rPr lang="en-US" altLang="zh-CN" baseline="0" dirty="0" err="1"/>
              <a:t>OverlayChecker</a:t>
            </a:r>
            <a:r>
              <a:rPr lang="en-US" altLang="zh-CN" baseline="0" dirty="0"/>
              <a:t>, it may not be difficult for a knowledgeable attacker to pick a single overlay feature used in our system and make it look (more) benign. However, </a:t>
            </a:r>
            <a:r>
              <a:rPr lang="en-US" altLang="zh-CN" sz="1200" dirty="0" err="1">
                <a:latin typeface="Comic Sans MS" panose="030F0702030302020204" pitchFamily="66" charset="0"/>
              </a:rPr>
              <a:t>OverlayChecker’s</a:t>
            </a:r>
            <a:r>
              <a:rPr lang="en-US" altLang="zh-CN" sz="1200" dirty="0">
                <a:latin typeface="Comic Sans MS" panose="030F0702030302020204" pitchFamily="66" charset="0"/>
              </a:rPr>
              <a:t> detection is to consider all features of an overlay in combination to determine its malice. What’s more, </a:t>
            </a:r>
            <a:r>
              <a:rPr lang="en-US" altLang="zh-CN" sz="1200" dirty="0" err="1">
                <a:latin typeface="Comic Sans MS" panose="030F0702030302020204" pitchFamily="66" charset="0"/>
              </a:rPr>
              <a:t>OverlayChecker</a:t>
            </a:r>
            <a:r>
              <a:rPr lang="en-US" altLang="zh-CN" sz="1200" dirty="0">
                <a:latin typeface="Comic Sans MS" panose="030F0702030302020204" pitchFamily="66" charset="0"/>
              </a:rPr>
              <a:t> is data driven and ML-based. It is possible for an attacker to bypass our detection with considerable efforts, but the adversaries’ difficulty in launching the attacks will be greatly increased. We also </a:t>
            </a:r>
            <a:r>
              <a:rPr lang="en-US" altLang="zh-CN" sz="1200" b="0" i="0" u="none" strike="noStrike" kern="1200" baseline="0" dirty="0">
                <a:solidFill>
                  <a:schemeClr val="tx1"/>
                </a:solidFill>
                <a:latin typeface="+mn-lt"/>
                <a:ea typeface="+mn-ea"/>
                <a:cs typeface="+mn-cs"/>
              </a:rPr>
              <a:t>depicts a simplified flow chart demonstrating the branches of the model. And we analyze the most recent class of overlay-based attacks, “cloak and dagger” attacks, it can only go through a fixed path which is highlighted in blue in the figure above. It always results in a malicious or risky classification.</a:t>
            </a:r>
            <a:endParaRPr lang="zh-CN" altLang="en-US" sz="1200" dirty="0">
              <a:latin typeface="Comic Sans MS" panose="030F0702030302020204" pitchFamily="66" charset="0"/>
            </a:endParaRPr>
          </a:p>
        </p:txBody>
      </p:sp>
      <p:sp>
        <p:nvSpPr>
          <p:cNvPr id="4" name="灯片编号占位符 3"/>
          <p:cNvSpPr>
            <a:spLocks noGrp="1"/>
          </p:cNvSpPr>
          <p:nvPr>
            <p:ph type="sldNum" sz="quarter" idx="10"/>
          </p:nvPr>
        </p:nvSpPr>
        <p:spPr/>
        <p:txBody>
          <a:bodyPr/>
          <a:lstStyle/>
          <a:p>
            <a:fld id="{FB7C086E-F489-4799-BB5F-47D07B9E3AAA}" type="slidenum">
              <a:rPr lang="zh-CN" altLang="en-US" smtClean="0"/>
              <a:t>13</a:t>
            </a:fld>
            <a:endParaRPr lang="zh-CN" altLang="en-US"/>
          </a:p>
        </p:txBody>
      </p:sp>
    </p:spTree>
    <p:extLst>
      <p:ext uri="{BB962C8B-B14F-4D97-AF65-F5344CB8AC3E}">
        <p14:creationId xmlns:p14="http://schemas.microsoft.com/office/powerpoint/2010/main" val="248985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In the end, let’s make a conclusion.</a:t>
            </a:r>
            <a:r>
              <a:rPr lang="en-US" altLang="zh-CN" baseline="0" dirty="0"/>
              <a:t> In this paper, We conduct the first large-scale comparative study of overlay characteristics in benign and malicious apps using static and dynamic analyses. Our results reveal a set of suspicious overlay properties that are strongly correlated with the malice of apps, including several novel features.</a:t>
            </a:r>
          </a:p>
          <a:p>
            <a:r>
              <a:rPr lang="en-US" altLang="zh-CN" dirty="0"/>
              <a:t>We build a market-scale early detection system, </a:t>
            </a:r>
            <a:r>
              <a:rPr lang="en-US" altLang="zh-CN" dirty="0" err="1"/>
              <a:t>OverlayChecker</a:t>
            </a:r>
            <a:r>
              <a:rPr lang="en-US" altLang="zh-CN" dirty="0"/>
              <a:t>, to address overlay-based attacks in the Android ecosystem. It uses a machine learning model that incorporates static and dynamic app features. We developed custom emulation and dynamic execution infrastructure to increase its detection speed and resilience against stealthy malware.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a:t>
            </a:r>
            <a:r>
              <a:rPr lang="en-US" altLang="zh-CN" baseline="0" dirty="0"/>
              <a:t> </a:t>
            </a:r>
            <a:r>
              <a:rPr lang="en-US" altLang="zh-CN" sz="1200" dirty="0" err="1">
                <a:latin typeface="Comic Sans MS" panose="030F0702030302020204" pitchFamily="66" charset="0"/>
                <a:ea typeface="华文楷体" panose="02010600040101010101" pitchFamily="2" charset="-122"/>
              </a:rPr>
              <a:t>OverlayChecker</a:t>
            </a:r>
            <a:r>
              <a:rPr lang="en-US" altLang="zh-CN" sz="1200" dirty="0">
                <a:latin typeface="Comic Sans MS" panose="030F0702030302020204" pitchFamily="66" charset="0"/>
                <a:ea typeface="华文楷体" panose="02010600040101010101" pitchFamily="2" charset="-122"/>
              </a:rPr>
              <a:t> is currently deployed on one of the world’s largest Android app stores, where it analyzes around </a:t>
            </a:r>
            <a:r>
              <a:rPr lang="en-US" altLang="zh-CN" sz="1200" dirty="0">
                <a:solidFill>
                  <a:schemeClr val="accent1">
                    <a:lumMod val="75000"/>
                  </a:schemeClr>
                </a:solidFill>
                <a:latin typeface="Comic Sans MS" panose="030F0702030302020204" pitchFamily="66" charset="0"/>
                <a:ea typeface="华文楷体" panose="02010600040101010101" pitchFamily="2" charset="-122"/>
              </a:rPr>
              <a:t>10K apps per day on a single commodity server</a:t>
            </a:r>
            <a:r>
              <a:rPr lang="en-US" altLang="zh-CN" sz="1200" dirty="0">
                <a:latin typeface="Comic Sans MS" panose="030F0702030302020204" pitchFamily="66" charset="0"/>
                <a:ea typeface="华文楷体" panose="02010600040101010101" pitchFamily="2" charset="-122"/>
              </a:rPr>
              <a:t>. We also demonstrate </a:t>
            </a:r>
            <a:r>
              <a:rPr lang="en-US" altLang="zh-CN" sz="1200" dirty="0" err="1">
                <a:latin typeface="Comic Sans MS" panose="030F0702030302020204" pitchFamily="66" charset="0"/>
                <a:ea typeface="华文楷体" panose="02010600040101010101" pitchFamily="2" charset="-122"/>
              </a:rPr>
              <a:t>OverlayChecker’s</a:t>
            </a:r>
            <a:r>
              <a:rPr lang="en-US" altLang="zh-CN" sz="1200" dirty="0">
                <a:latin typeface="Comic Sans MS" panose="030F0702030302020204" pitchFamily="66" charset="0"/>
                <a:ea typeface="华文楷体" panose="02010600040101010101" pitchFamily="2" charset="-122"/>
              </a:rPr>
              <a:t> applicability to Google Play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5C307D"/>
                </a:solidFill>
                <a:latin typeface="Comic Sans MS" panose="030F0702030302020204" pitchFamily="66" charset="0"/>
                <a:ea typeface="华文楷体" panose="02010600040101010101" pitchFamily="2" charset="-122"/>
              </a:rPr>
              <a:t>Finally, We release our dataset on </a:t>
            </a:r>
            <a:r>
              <a:rPr lang="en-US" altLang="zh-CN" sz="1200" dirty="0" err="1">
                <a:solidFill>
                  <a:srgbClr val="5C307D"/>
                </a:solidFill>
                <a:latin typeface="Comic Sans MS" panose="030F0702030302020204" pitchFamily="66" charset="0"/>
                <a:ea typeface="华文楷体" panose="02010600040101010101" pitchFamily="2" charset="-122"/>
              </a:rPr>
              <a:t>github</a:t>
            </a:r>
            <a:r>
              <a:rPr lang="en-US" altLang="zh-CN" sz="1200" dirty="0">
                <a:solidFill>
                  <a:srgbClr val="5C307D"/>
                </a:solidFill>
                <a:latin typeface="Comic Sans MS" panose="030F0702030302020204" pitchFamily="66" charset="0"/>
                <a:ea typeface="华文楷体" panose="02010600040101010101" pitchFamily="2"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OK, that is</a:t>
            </a:r>
            <a:r>
              <a:rPr lang="en-US" altLang="zh-CN" baseline="0" dirty="0"/>
              <a:t> it. Thanks for you attention.</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srgbClr val="5C307D"/>
              </a:solidFill>
              <a:latin typeface="Comic Sans MS" panose="030F0702030302020204" pitchFamily="66" charset="0"/>
              <a:ea typeface="华文楷体" panose="02010600040101010101" pitchFamily="2" charset="-122"/>
            </a:endParaRPr>
          </a:p>
        </p:txBody>
      </p:sp>
      <p:sp>
        <p:nvSpPr>
          <p:cNvPr id="4" name="灯片编号占位符 3"/>
          <p:cNvSpPr>
            <a:spLocks noGrp="1"/>
          </p:cNvSpPr>
          <p:nvPr>
            <p:ph type="sldNum" sz="quarter" idx="10"/>
          </p:nvPr>
        </p:nvSpPr>
        <p:spPr/>
        <p:txBody>
          <a:bodyPr/>
          <a:lstStyle/>
          <a:p>
            <a:fld id="{FB7C086E-F489-4799-BB5F-47D07B9E3AAA}" type="slidenum">
              <a:rPr lang="zh-CN" altLang="en-US" smtClean="0"/>
              <a:t>14</a:t>
            </a:fld>
            <a:endParaRPr lang="zh-CN" altLang="en-US"/>
          </a:p>
        </p:txBody>
      </p:sp>
    </p:spTree>
    <p:extLst>
      <p:ext uri="{BB962C8B-B14F-4D97-AF65-F5344CB8AC3E}">
        <p14:creationId xmlns:p14="http://schemas.microsoft.com/office/powerpoint/2010/main" val="416088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OK, let</a:t>
            </a:r>
            <a:r>
              <a:rPr lang="en-US" altLang="zh-CN" baseline="0" dirty="0"/>
              <a:t> first look at what the overlay is and what the applications of overlay are on android system. In the screen, I will present 4 typical scenes which illustrate the common usage of overlay. They are, </a:t>
            </a:r>
            <a:r>
              <a:rPr lang="en-US" altLang="zh-CN" baseline="0" dirty="0" err="1"/>
              <a:t>emm</a:t>
            </a:r>
            <a:r>
              <a:rPr lang="en-US" altLang="zh-CN" baseline="0" dirty="0"/>
              <a:t>, the first, such an overlay that can show system information on the top of the screen in real time, and user can interact with the “overlay icon” to get more detailed data such as </a:t>
            </a:r>
            <a:r>
              <a:rPr lang="en-US" altLang="zh-CN" baseline="0" dirty="0" err="1"/>
              <a:t>cpu</a:t>
            </a:r>
            <a:r>
              <a:rPr lang="en-US" altLang="zh-CN" baseline="0" dirty="0"/>
              <a:t> and memory utilization, temperature of </a:t>
            </a:r>
            <a:r>
              <a:rPr lang="en-US" altLang="zh-CN" baseline="0" dirty="0" err="1"/>
              <a:t>cpu</a:t>
            </a:r>
            <a:r>
              <a:rPr lang="en-US" altLang="zh-CN" baseline="0" dirty="0"/>
              <a:t>, or the upload and download rate of current network. The second, such an overlay window on the top of the screen using for voice or video call. The third one shows an overlay used for lock screen view. The last, it is a popup message window which can easily be seen in Android system. And such a kind of message windows is also implemented by overlays.</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2</a:t>
            </a:fld>
            <a:endParaRPr lang="zh-CN" altLang="en-US"/>
          </a:p>
        </p:txBody>
      </p:sp>
    </p:spTree>
    <p:extLst>
      <p:ext uri="{BB962C8B-B14F-4D97-AF65-F5344CB8AC3E}">
        <p14:creationId xmlns:p14="http://schemas.microsoft.com/office/powerpoint/2010/main" val="301329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Now</a:t>
            </a:r>
            <a:r>
              <a:rPr lang="en-US" altLang="zh-CN" baseline="0" dirty="0"/>
              <a:t> let us define an overlay more abstractly or you know more </a:t>
            </a:r>
            <a:r>
              <a:rPr lang="en-US" altLang="zh-CN" sz="1200" b="0" i="0" kern="1200" dirty="0">
                <a:solidFill>
                  <a:schemeClr val="tx1"/>
                </a:solidFill>
                <a:effectLst/>
                <a:latin typeface="+mn-lt"/>
                <a:ea typeface="+mn-ea"/>
                <a:cs typeface="+mn-cs"/>
              </a:rPr>
              <a:t>conceptually. Overlay is actually a view in android system. And an app can create more</a:t>
            </a:r>
            <a:r>
              <a:rPr lang="en-US" altLang="zh-CN" sz="1200" b="0" i="0" kern="1200" baseline="0" dirty="0">
                <a:solidFill>
                  <a:schemeClr val="tx1"/>
                </a:solidFill>
                <a:effectLst/>
                <a:latin typeface="+mn-lt"/>
                <a:ea typeface="+mn-ea"/>
                <a:cs typeface="+mn-cs"/>
              </a:rPr>
              <a:t> than one overlay at the same time. An overlay can obstruct the content of the view which under it because an overlay view is always show on top of the screen or we can say it always on top of other application windows. Here one thing that I want to remind is that all the overlays we are talking about in this paper are the system window overlays. Also, we divide them into five common forms in our study for distinguishing them easily. They are a float overlay which can be a small area floating atop the host View at an arbitrary location; a cover overlay which can be a full-screen rectangle completely covering the host View; a hollow out overlay which can be a hollow-out rectangle partially covering the host View; a single point overlay which is rather difficult to notice; and an </a:t>
            </a:r>
            <a:r>
              <a:rPr lang="en-US" altLang="zh-CN" sz="1200" b="0" i="0" kern="1200" baseline="0" dirty="0" err="1">
                <a:solidFill>
                  <a:schemeClr val="tx1"/>
                </a:solidFill>
                <a:effectLst/>
                <a:latin typeface="+mn-lt"/>
                <a:ea typeface="+mn-ea"/>
                <a:cs typeface="+mn-cs"/>
              </a:rPr>
              <a:t>offscreen</a:t>
            </a:r>
            <a:r>
              <a:rPr lang="en-US" altLang="zh-CN" sz="1200" b="0" i="0" kern="1200" baseline="0" dirty="0">
                <a:solidFill>
                  <a:schemeClr val="tx1"/>
                </a:solidFill>
                <a:effectLst/>
                <a:latin typeface="+mn-lt"/>
                <a:ea typeface="+mn-ea"/>
                <a:cs typeface="+mn-cs"/>
              </a:rPr>
              <a:t> overlay which can not be notice by users. For example, an overlay used for video call which we showed on the last page is a kind of float overlay. Different from </a:t>
            </a:r>
            <a:r>
              <a:rPr lang="en-US" altLang="zh-CN" sz="1200" b="0" i="0" kern="1200" baseline="0" dirty="0" err="1">
                <a:solidFill>
                  <a:schemeClr val="tx1"/>
                </a:solidFill>
                <a:effectLst/>
                <a:latin typeface="+mn-lt"/>
                <a:ea typeface="+mn-ea"/>
                <a:cs typeface="+mn-cs"/>
              </a:rPr>
              <a:t>ios</a:t>
            </a:r>
            <a:r>
              <a:rPr lang="en-US" altLang="zh-CN" sz="1200" b="0" i="0" kern="1200" baseline="0" dirty="0">
                <a:solidFill>
                  <a:schemeClr val="tx1"/>
                </a:solidFill>
                <a:effectLst/>
                <a:latin typeface="+mn-lt"/>
                <a:ea typeface="+mn-ea"/>
                <a:cs typeface="+mn-cs"/>
              </a:rPr>
              <a:t>, overlay in android can be created across the apps rather than within the same app. This facilitate a user’s interactions with multiple apps, but also bring the danger at the same time.</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3</a:t>
            </a:fld>
            <a:endParaRPr lang="zh-CN" altLang="en-US"/>
          </a:p>
        </p:txBody>
      </p:sp>
    </p:spTree>
    <p:extLst>
      <p:ext uri="{BB962C8B-B14F-4D97-AF65-F5344CB8AC3E}">
        <p14:creationId xmlns:p14="http://schemas.microsoft.com/office/powerpoint/2010/main" val="228107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According to those specific</a:t>
            </a:r>
            <a:r>
              <a:rPr lang="en-US" altLang="zh-CN" baseline="0" dirty="0"/>
              <a:t> forms of the overlay. There are corresponding attacks leveraged by them. For example, the float overlays can be used for malicious redressing attack. And the cover overlays can be used for </a:t>
            </a:r>
            <a:r>
              <a:rPr lang="en-US" altLang="zh-CN" sz="1200" dirty="0">
                <a:solidFill>
                  <a:schemeClr val="accent2">
                    <a:lumMod val="75000"/>
                  </a:schemeClr>
                </a:solidFill>
                <a:latin typeface="Comic Sans MS" panose="030F0702030302020204" pitchFamily="66" charset="0"/>
                <a:ea typeface="华文楷体" panose="02010600040101010101" pitchFamily="2" charset="-122"/>
              </a:rPr>
              <a:t>GUI hijacking attacks which</a:t>
            </a:r>
            <a:r>
              <a:rPr lang="en-US" altLang="zh-CN" sz="1200" baseline="0" dirty="0">
                <a:solidFill>
                  <a:schemeClr val="accent2">
                    <a:lumMod val="75000"/>
                  </a:schemeClr>
                </a:solidFill>
                <a:latin typeface="Comic Sans MS" panose="030F0702030302020204" pitchFamily="66" charset="0"/>
                <a:ea typeface="华文楷体" panose="02010600040101010101" pitchFamily="2" charset="-122"/>
              </a:rPr>
              <a:t> are </a:t>
            </a:r>
            <a:r>
              <a:rPr lang="en-US" altLang="zh-CN" sz="1200" dirty="0">
                <a:solidFill>
                  <a:schemeClr val="accent2">
                    <a:lumMod val="75000"/>
                  </a:schemeClr>
                </a:solidFill>
                <a:latin typeface="Comic Sans MS" panose="030F0702030302020204" pitchFamily="66" charset="0"/>
                <a:ea typeface="华文楷体" panose="02010600040101010101" pitchFamily="2" charset="-122"/>
              </a:rPr>
              <a:t>based on transparent views.</a:t>
            </a:r>
            <a:r>
              <a:rPr lang="en-US" altLang="zh-CN" sz="1200" baseline="0" dirty="0">
                <a:solidFill>
                  <a:schemeClr val="accent2">
                    <a:lumMod val="75000"/>
                  </a:schemeClr>
                </a:solidFill>
                <a:latin typeface="Comic Sans MS" panose="030F0702030302020204" pitchFamily="66" charset="0"/>
                <a:ea typeface="华文楷体" panose="02010600040101010101" pitchFamily="2" charset="-122"/>
              </a:rPr>
              <a:t> </a:t>
            </a:r>
            <a:r>
              <a:rPr lang="en-US" altLang="zh-CN" sz="1200" baseline="0" dirty="0">
                <a:solidFill>
                  <a:schemeClr val="tx1"/>
                </a:solidFill>
                <a:latin typeface="+mn-lt"/>
                <a:ea typeface="+mn-ea"/>
              </a:rPr>
              <a:t>T</a:t>
            </a:r>
            <a:r>
              <a:rPr lang="en-US" altLang="zh-CN" baseline="0" dirty="0"/>
              <a:t>he hollow-out overlays can be used for misleading users over the meaning of the interaction </a:t>
            </a:r>
            <a:r>
              <a:rPr lang="en-US" altLang="zh-CN" dirty="0"/>
              <a:t>by manipulating the covered</a:t>
            </a:r>
            <a:r>
              <a:rPr lang="en-US" altLang="zh-CN" baseline="0" dirty="0"/>
              <a:t> </a:t>
            </a:r>
            <a:r>
              <a:rPr lang="en-US" altLang="zh-CN" dirty="0"/>
              <a:t>overlay.</a:t>
            </a:r>
            <a:r>
              <a:rPr lang="en-US" altLang="zh-CN" baseline="0" dirty="0"/>
              <a:t> And single point overlays as well as </a:t>
            </a:r>
            <a:r>
              <a:rPr lang="en-US" altLang="zh-CN" baseline="0" dirty="0" err="1"/>
              <a:t>offscreen</a:t>
            </a:r>
            <a:r>
              <a:rPr lang="en-US" altLang="zh-CN" baseline="0" dirty="0"/>
              <a:t> overlays can be used for </a:t>
            </a:r>
            <a:r>
              <a:rPr lang="en-US" altLang="zh-CN" sz="1200" dirty="0">
                <a:solidFill>
                  <a:schemeClr val="accent4">
                    <a:lumMod val="75000"/>
                  </a:schemeClr>
                </a:solidFill>
                <a:latin typeface="Comic Sans MS" panose="030F0702030302020204" pitchFamily="66" charset="0"/>
                <a:ea typeface="华文楷体" panose="02010600040101010101" pitchFamily="2" charset="-122"/>
              </a:rPr>
              <a:t>capture sensitive inputs or UI events on Android system.</a:t>
            </a:r>
            <a:endParaRPr lang="en-US" altLang="zh-CN"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4</a:t>
            </a:fld>
            <a:endParaRPr lang="zh-CN" altLang="en-US"/>
          </a:p>
        </p:txBody>
      </p:sp>
    </p:spTree>
    <p:extLst>
      <p:ext uri="{BB962C8B-B14F-4D97-AF65-F5344CB8AC3E}">
        <p14:creationId xmlns:p14="http://schemas.microsoft.com/office/powerpoint/2010/main" val="358475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Here</a:t>
            </a:r>
            <a:r>
              <a:rPr lang="en-US" altLang="zh-CN" baseline="0" dirty="0"/>
              <a:t> comes to the issue. How can we detect malicious overlays among those complicated scenes. Are there any characteristics that those different forms of overlays have? So we did an app emulation experiment to find out the truth. First, we find all the corresponding features through official android </a:t>
            </a:r>
            <a:r>
              <a:rPr lang="en-US" altLang="zh-CN" baseline="0" dirty="0" err="1"/>
              <a:t>api</a:t>
            </a:r>
            <a:r>
              <a:rPr lang="en-US" altLang="zh-CN" baseline="0" dirty="0"/>
              <a:t> documents. Those features are including the category of appearance, for example x, y, width, height of the overlay, </a:t>
            </a:r>
            <a:r>
              <a:rPr lang="en-US" altLang="zh-CN" baseline="0" dirty="0" err="1"/>
              <a:t>etc</a:t>
            </a:r>
            <a:r>
              <a:rPr lang="en-US" altLang="zh-CN" baseline="0" dirty="0"/>
              <a:t>; the categories of priority, functionality and flags which can determine overlays capability. And two static features which can amplify the capability of overlays. Among those features, there are four novel features designed for the app emulation experiment specially.</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5</a:t>
            </a:fld>
            <a:endParaRPr lang="zh-CN" altLang="en-US"/>
          </a:p>
        </p:txBody>
      </p:sp>
    </p:spTree>
    <p:extLst>
      <p:ext uri="{BB962C8B-B14F-4D97-AF65-F5344CB8AC3E}">
        <p14:creationId xmlns:p14="http://schemas.microsoft.com/office/powerpoint/2010/main" val="318969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Second</a:t>
            </a:r>
            <a:r>
              <a:rPr lang="en-US" altLang="zh-CN" baseline="0" dirty="0"/>
              <a:t>, let me introduce where our dataset come from. Our dataset is all from the T-market. T-market has identified and labeled over 2.4millions malicious apps and over 6millions benign apps since May 2015 with their malice and category labels. We sampled a part of </a:t>
            </a:r>
            <a:r>
              <a:rPr lang="en-US" altLang="zh-CN" baseline="0" dirty="0" err="1"/>
              <a:t>apks</a:t>
            </a:r>
            <a:r>
              <a:rPr lang="en-US" altLang="zh-CN" baseline="0" dirty="0"/>
              <a:t> from this big database, as well as a modified AOSP system where we added log codes of the overlay information to do the app emulation. This entire analysis work were completed using several commodity servers. During the app emulation, we explored app by Monkey UI exerciser. Money is a kind of tool that can generate UI event streams at both application and system levels. Whenever Monkey hits an overlay object, it records corresponding features which we have mentioned before for later analysis. Those features can be extract from the overlay log after the app emulation process.</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6</a:t>
            </a:fld>
            <a:endParaRPr lang="zh-CN" altLang="en-US"/>
          </a:p>
        </p:txBody>
      </p:sp>
    </p:spTree>
    <p:extLst>
      <p:ext uri="{BB962C8B-B14F-4D97-AF65-F5344CB8AC3E}">
        <p14:creationId xmlns:p14="http://schemas.microsoft.com/office/powerpoint/2010/main" val="50978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based on</a:t>
            </a:r>
            <a:r>
              <a:rPr lang="en-US" altLang="zh-CN" baseline="0" dirty="0"/>
              <a:t> this experiment, I would like to introduce some of the interesting study result. We use </a:t>
            </a:r>
            <a:r>
              <a:rPr lang="en-US" altLang="zh-CN" baseline="0" dirty="0" err="1"/>
              <a:t>pearson</a:t>
            </a:r>
            <a:r>
              <a:rPr lang="en-US" altLang="zh-CN" baseline="0" dirty="0"/>
              <a:t> correlation coefficient to describe the relation between malic and the features. Also, we draw some figures to illustrate them more directly.</a:t>
            </a:r>
            <a:r>
              <a:rPr lang="zh-CN" altLang="en-US" baseline="0" dirty="0"/>
              <a:t> </a:t>
            </a:r>
            <a:r>
              <a:rPr lang="en-US" altLang="zh-CN" baseline="0" dirty="0"/>
              <a:t>For feature type, we find that six Types listed in Figure are the most frequently used. 84% of the apps that use TYPE_SYSTEM_ERROR overlays are malicious, and the PCC between TYPE_SYSTEM_ERROR and the malice of apps is as high as 0.69. This is because TYPE_SYSTEM_ERROR possesses the highest priority among all the Types. You know, a TYPE_SYSTEM_ERROR overlay can even appear on top of the lock screen interface. For feature Flag, We study all the 31 Flags of Android overlays. This figure depicts the statistics of the 13 most frequently used Flags. We observe that the top four Flags’ correlations with the malice of apps differ greatly. For example, 82% of the apps that use FLAG_FULLSCREEN overlays are malicious and the PCC is as high as 0.68. This is mainly because a FLAG_FULLSCREEN overlay can cover the whole screen, you know including the status bar and thus can easily deceive mobile users.</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7</a:t>
            </a:fld>
            <a:endParaRPr lang="zh-CN" altLang="en-US"/>
          </a:p>
        </p:txBody>
      </p:sp>
    </p:spTree>
    <p:extLst>
      <p:ext uri="{BB962C8B-B14F-4D97-AF65-F5344CB8AC3E}">
        <p14:creationId xmlns:p14="http://schemas.microsoft.com/office/powerpoint/2010/main" val="338778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plot the heat maps of</a:t>
            </a:r>
            <a:r>
              <a:rPr lang="en-US" altLang="zh-CN" baseline="0" dirty="0"/>
              <a:t> </a:t>
            </a:r>
            <a:r>
              <a:rPr lang="en-US" altLang="zh-CN" dirty="0"/>
              <a:t>the Visual Coverage scopes for benign and malicious apps’ overlays The frame of each figure represents the screen of common</a:t>
            </a:r>
            <a:r>
              <a:rPr lang="en-US" altLang="zh-CN" baseline="0" dirty="0"/>
              <a:t> </a:t>
            </a:r>
            <a:r>
              <a:rPr lang="en-US" altLang="zh-CN" dirty="0"/>
              <a:t>Android smartphones. Again, we notice distinct distributions</a:t>
            </a:r>
            <a:r>
              <a:rPr lang="en-US" altLang="zh-CN" baseline="0" dirty="0"/>
              <a:t> </a:t>
            </a:r>
            <a:r>
              <a:rPr lang="en-US" altLang="zh-CN" dirty="0"/>
              <a:t>between the overlays’ Visual Coverage scopes of malicious and</a:t>
            </a:r>
            <a:r>
              <a:rPr lang="en-US" altLang="zh-CN" baseline="0" dirty="0"/>
              <a:t> </a:t>
            </a:r>
            <a:r>
              <a:rPr lang="en-US" altLang="zh-CN" dirty="0"/>
              <a:t>benign apps. Specifically, we observe that for benign apps’ overlays,</a:t>
            </a:r>
            <a:r>
              <a:rPr lang="en-US" altLang="zh-CN" baseline="0" dirty="0"/>
              <a:t> </a:t>
            </a:r>
            <a:r>
              <a:rPr lang="en-US" altLang="zh-CN" dirty="0"/>
              <a:t>the Visual Coverage scopes tend to locate at the top left</a:t>
            </a:r>
            <a:r>
              <a:rPr lang="en-US" altLang="zh-CN" baseline="0" dirty="0"/>
              <a:t> </a:t>
            </a:r>
            <a:r>
              <a:rPr lang="en-US" altLang="zh-CN" dirty="0"/>
              <a:t>corner of the screen.</a:t>
            </a:r>
            <a:r>
              <a:rPr lang="en-US" altLang="zh-CN" baseline="0" dirty="0"/>
              <a:t> </a:t>
            </a:r>
            <a:r>
              <a:rPr lang="en-US" altLang="zh-CN" dirty="0"/>
              <a:t>For example,</a:t>
            </a:r>
            <a:r>
              <a:rPr lang="en-US" altLang="zh-CN" baseline="0" dirty="0"/>
              <a:t> some of the overlay prefer to show</a:t>
            </a:r>
            <a:r>
              <a:rPr lang="en-US" altLang="zh-CN" dirty="0"/>
              <a:t> system status information at that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But for malicious apps’ overlays, the Visual Coverage scopes</a:t>
            </a:r>
            <a:r>
              <a:rPr lang="en-US" altLang="zh-CN" baseline="0" dirty="0"/>
              <a:t> </a:t>
            </a:r>
            <a:r>
              <a:rPr lang="en-US" altLang="zh-CN" dirty="0"/>
              <a:t>do not have a preferred region in the screen. This indicates that</a:t>
            </a:r>
            <a:r>
              <a:rPr lang="en-US" altLang="zh-CN" baseline="0" dirty="0"/>
              <a:t> </a:t>
            </a:r>
            <a:r>
              <a:rPr lang="en-US" altLang="zh-CN" dirty="0"/>
              <a:t>an overlay’s Y coordinate and Gravity are also correlated with the malice of its affiliated app.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analysis of</a:t>
            </a:r>
            <a:r>
              <a:rPr lang="en-US" altLang="zh-CN" baseline="0" dirty="0"/>
              <a:t> </a:t>
            </a:r>
            <a:r>
              <a:rPr lang="en-US" altLang="zh-CN" dirty="0"/>
              <a:t>other features in detail, please refer</a:t>
            </a:r>
            <a:r>
              <a:rPr lang="en-US" altLang="zh-CN" baseline="0" dirty="0"/>
              <a:t> to our paper.</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8</a:t>
            </a:fld>
            <a:endParaRPr lang="zh-CN" altLang="en-US"/>
          </a:p>
        </p:txBody>
      </p:sp>
    </p:spTree>
    <p:extLst>
      <p:ext uri="{BB962C8B-B14F-4D97-AF65-F5344CB8AC3E}">
        <p14:creationId xmlns:p14="http://schemas.microsoft.com/office/powerpoint/2010/main" val="362387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would like</a:t>
            </a:r>
            <a:r>
              <a:rPr lang="en-US" altLang="zh-CN" baseline="0" dirty="0"/>
              <a:t> to show you how we design and implement the </a:t>
            </a:r>
            <a:r>
              <a:rPr lang="en-US" altLang="zh-CN" baseline="0" dirty="0" err="1"/>
              <a:t>overlaychecker</a:t>
            </a:r>
            <a:r>
              <a:rPr lang="en-US" altLang="zh-CN" baseline="0" dirty="0"/>
              <a:t>. First, we use machine learning way to train our overlay feature which we have extracted from the app emulation stage. Second, we embed the machine learning model into the market and become </a:t>
            </a:r>
            <a:r>
              <a:rPr lang="en-US" altLang="zh-CN" baseline="0" dirty="0" err="1"/>
              <a:t>overalychecker</a:t>
            </a:r>
            <a:r>
              <a:rPr lang="en-US" altLang="zh-CN" baseline="0" dirty="0"/>
              <a:t>. Then </a:t>
            </a:r>
            <a:r>
              <a:rPr lang="en-US" altLang="zh-CN" baseline="0" dirty="0" err="1"/>
              <a:t>OverlayChecker</a:t>
            </a:r>
            <a:r>
              <a:rPr lang="en-US" altLang="zh-CN" baseline="0" dirty="0"/>
              <a:t> takes an app’s APK file as input and outputs the estimated malice of every detected overlay in the app. </a:t>
            </a:r>
            <a:endParaRPr lang="zh-CN" altLang="en-US" dirty="0"/>
          </a:p>
        </p:txBody>
      </p:sp>
      <p:sp>
        <p:nvSpPr>
          <p:cNvPr id="4" name="灯片编号占位符 3"/>
          <p:cNvSpPr>
            <a:spLocks noGrp="1"/>
          </p:cNvSpPr>
          <p:nvPr>
            <p:ph type="sldNum" sz="quarter" idx="10"/>
          </p:nvPr>
        </p:nvSpPr>
        <p:spPr/>
        <p:txBody>
          <a:bodyPr/>
          <a:lstStyle/>
          <a:p>
            <a:fld id="{FB7C086E-F489-4799-BB5F-47D07B9E3AAA}" type="slidenum">
              <a:rPr lang="zh-CN" altLang="en-US" smtClean="0"/>
              <a:t>9</a:t>
            </a:fld>
            <a:endParaRPr lang="zh-CN" altLang="en-US"/>
          </a:p>
        </p:txBody>
      </p:sp>
    </p:spTree>
    <p:extLst>
      <p:ext uri="{BB962C8B-B14F-4D97-AF65-F5344CB8AC3E}">
        <p14:creationId xmlns:p14="http://schemas.microsoft.com/office/powerpoint/2010/main" val="7970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288627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173805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199013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251652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74396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36518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130103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138716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46876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289363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99D7B27-1846-4169-B3BE-5A2A9B05791F}" type="datetimeFigureOut">
              <a:rPr lang="zh-CN" altLang="en-US" smtClean="0"/>
              <a:t>2019/6/19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62855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D7B27-1846-4169-B3BE-5A2A9B05791F}" type="datetimeFigureOut">
              <a:rPr lang="zh-CN" altLang="en-US" smtClean="0"/>
              <a:t>2019/6/19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7DF55-044F-4CAF-9E09-6A82FB00005C}" type="slidenum">
              <a:rPr lang="zh-CN" altLang="en-US" smtClean="0"/>
              <a:t>‹#›</a:t>
            </a:fld>
            <a:endParaRPr lang="zh-CN" altLang="en-US"/>
          </a:p>
        </p:txBody>
      </p:sp>
    </p:spTree>
    <p:extLst>
      <p:ext uri="{BB962C8B-B14F-4D97-AF65-F5344CB8AC3E}">
        <p14:creationId xmlns:p14="http://schemas.microsoft.com/office/powerpoint/2010/main" val="946702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1.wmf"/><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wmf"/><Relationship Id="rId5" Type="http://schemas.openxmlformats.org/officeDocument/2006/relationships/image" Target="../media/image4.png"/><Relationship Id="rId10" Type="http://schemas.openxmlformats.org/officeDocument/2006/relationships/oleObject" Target="../embeddings/oleObject2.bin"/><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hyperlink" Target="https://overlaychecker.github.i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png"/><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 Type="http://schemas.openxmlformats.org/officeDocument/2006/relationships/notesSlide" Target="../notesSlides/notesSlide6.xml"/><Relationship Id="rId16"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8843" y="2037279"/>
            <a:ext cx="9561443" cy="1314197"/>
          </a:xfrm>
        </p:spPr>
        <p:txBody>
          <a:bodyPr>
            <a:normAutofit/>
          </a:bodyPr>
          <a:lstStyle/>
          <a:p>
            <a:r>
              <a:rPr lang="en-US" altLang="zh-CN" sz="3600" b="1" dirty="0"/>
              <a:t>Understanding and Detecting Overlay-based Android Malware at Market Scales</a:t>
            </a:r>
            <a:endParaRPr lang="zh-CN" altLang="en-US" sz="3600" b="1" dirty="0"/>
          </a:p>
        </p:txBody>
      </p:sp>
      <p:sp>
        <p:nvSpPr>
          <p:cNvPr id="3" name="副标题 2"/>
          <p:cNvSpPr>
            <a:spLocks noGrp="1"/>
          </p:cNvSpPr>
          <p:nvPr>
            <p:ph type="subTitle" idx="1"/>
          </p:nvPr>
        </p:nvSpPr>
        <p:spPr>
          <a:xfrm>
            <a:off x="1056890" y="3883112"/>
            <a:ext cx="7069975" cy="817609"/>
          </a:xfrm>
        </p:spPr>
        <p:txBody>
          <a:bodyPr>
            <a:noAutofit/>
          </a:bodyPr>
          <a:lstStyle/>
          <a:p>
            <a:r>
              <a:rPr lang="en-US" altLang="zh-CN" dirty="0" err="1"/>
              <a:t>Yuxuan</a:t>
            </a:r>
            <a:r>
              <a:rPr lang="en-US" altLang="zh-CN" dirty="0"/>
              <a:t> Yan, </a:t>
            </a:r>
            <a:r>
              <a:rPr lang="en-US" altLang="zh-CN" dirty="0" err="1"/>
              <a:t>Zhenhua</a:t>
            </a:r>
            <a:r>
              <a:rPr lang="en-US" altLang="zh-CN" dirty="0"/>
              <a:t> Li, Qi Alfred Chen, Christo Wilson</a:t>
            </a:r>
            <a:endParaRPr lang="en-US" altLang="zh-CN" baseline="30000" dirty="0"/>
          </a:p>
          <a:p>
            <a:r>
              <a:rPr lang="en-US" altLang="zh-CN" dirty="0" err="1"/>
              <a:t>Tianyin</a:t>
            </a:r>
            <a:r>
              <a:rPr lang="en-US" altLang="zh-CN" dirty="0"/>
              <a:t> Xu, </a:t>
            </a:r>
            <a:r>
              <a:rPr lang="en-US" altLang="zh-CN" dirty="0" err="1"/>
              <a:t>Ennan</a:t>
            </a:r>
            <a:r>
              <a:rPr lang="en-US" altLang="zh-CN" dirty="0"/>
              <a:t> </a:t>
            </a:r>
            <a:r>
              <a:rPr lang="en-US" altLang="zh-CN" dirty="0" err="1"/>
              <a:t>Zhai</a:t>
            </a:r>
            <a:r>
              <a:rPr lang="en-US" altLang="zh-CN" dirty="0"/>
              <a:t>, Yong Li, </a:t>
            </a:r>
            <a:r>
              <a:rPr lang="en-US" altLang="zh-CN" dirty="0" err="1"/>
              <a:t>Yunhao</a:t>
            </a:r>
            <a:r>
              <a:rPr lang="en-US" altLang="zh-CN" dirty="0"/>
              <a:t> Liu</a:t>
            </a:r>
            <a:endParaRPr lang="en-US" altLang="zh-CN" baseline="30000" dirty="0"/>
          </a:p>
          <a:p>
            <a:endParaRPr lang="en-US" altLang="zh-CN" sz="1600" baseline="30000" dirty="0"/>
          </a:p>
        </p:txBody>
      </p:sp>
      <p:sp>
        <p:nvSpPr>
          <p:cNvPr id="4" name="平行四边形 3"/>
          <p:cNvSpPr/>
          <p:nvPr/>
        </p:nvSpPr>
        <p:spPr>
          <a:xfrm>
            <a:off x="-476716" y="1143073"/>
            <a:ext cx="6021659" cy="177783"/>
          </a:xfrm>
          <a:prstGeom prst="parallelogram">
            <a:avLst>
              <a:gd name="adj" fmla="val 147913"/>
            </a:avLst>
          </a:prstGeom>
          <a:solidFill>
            <a:srgbClr val="345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平行四边形 6"/>
          <p:cNvSpPr/>
          <p:nvPr/>
        </p:nvSpPr>
        <p:spPr>
          <a:xfrm>
            <a:off x="117089" y="916560"/>
            <a:ext cx="6021659" cy="177783"/>
          </a:xfrm>
          <a:prstGeom prst="parallelogram">
            <a:avLst>
              <a:gd name="adj" fmla="val 147913"/>
            </a:avLst>
          </a:prstGeom>
          <a:solidFill>
            <a:srgbClr val="7B2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6" name="图片 5">
            <a:extLst>
              <a:ext uri="{FF2B5EF4-FFF2-40B4-BE49-F238E27FC236}">
                <a16:creationId xmlns:a16="http://schemas.microsoft.com/office/drawing/2014/main" id="{DA2E2615-3C6E-4B0E-834A-244EFA672CF0}"/>
              </a:ext>
            </a:extLst>
          </p:cNvPr>
          <p:cNvPicPr>
            <a:picLocks noChangeAspect="1"/>
          </p:cNvPicPr>
          <p:nvPr/>
        </p:nvPicPr>
        <p:blipFill>
          <a:blip r:embed="rId4"/>
          <a:stretch>
            <a:fillRect/>
          </a:stretch>
        </p:blipFill>
        <p:spPr>
          <a:xfrm>
            <a:off x="1175021" y="5655193"/>
            <a:ext cx="601401" cy="609456"/>
          </a:xfrm>
          <a:prstGeom prst="rect">
            <a:avLst/>
          </a:prstGeom>
        </p:spPr>
      </p:pic>
      <p:pic>
        <p:nvPicPr>
          <p:cNvPr id="8" name="图片 7">
            <a:extLst>
              <a:ext uri="{FF2B5EF4-FFF2-40B4-BE49-F238E27FC236}">
                <a16:creationId xmlns:a16="http://schemas.microsoft.com/office/drawing/2014/main" id="{0135A937-2807-4115-A670-066C0D5474E1}"/>
              </a:ext>
            </a:extLst>
          </p:cNvPr>
          <p:cNvPicPr>
            <a:picLocks noChangeAspect="1"/>
          </p:cNvPicPr>
          <p:nvPr/>
        </p:nvPicPr>
        <p:blipFill>
          <a:blip r:embed="rId5"/>
          <a:stretch>
            <a:fillRect/>
          </a:stretch>
        </p:blipFill>
        <p:spPr>
          <a:xfrm>
            <a:off x="1787061" y="5639998"/>
            <a:ext cx="683074" cy="654463"/>
          </a:xfrm>
          <a:prstGeom prst="rect">
            <a:avLst/>
          </a:prstGeom>
        </p:spPr>
      </p:pic>
      <p:graphicFrame>
        <p:nvGraphicFramePr>
          <p:cNvPr id="9" name="对象 8">
            <a:extLst>
              <a:ext uri="{FF2B5EF4-FFF2-40B4-BE49-F238E27FC236}">
                <a16:creationId xmlns:a16="http://schemas.microsoft.com/office/drawing/2014/main" id="{F314C306-830C-4A54-8798-EF67C56B4E1F}"/>
              </a:ext>
            </a:extLst>
          </p:cNvPr>
          <p:cNvGraphicFramePr>
            <a:graphicFrameLocks noChangeAspect="1"/>
          </p:cNvGraphicFramePr>
          <p:nvPr>
            <p:extLst>
              <p:ext uri="{D42A27DB-BD31-4B8C-83A1-F6EECF244321}">
                <p14:modId xmlns:p14="http://schemas.microsoft.com/office/powerpoint/2010/main" val="1829907768"/>
              </p:ext>
            </p:extLst>
          </p:nvPr>
        </p:nvGraphicFramePr>
        <p:xfrm>
          <a:off x="3258435" y="5639891"/>
          <a:ext cx="631940" cy="624758"/>
        </p:xfrm>
        <a:graphic>
          <a:graphicData uri="http://schemas.openxmlformats.org/presentationml/2006/ole">
            <mc:AlternateContent xmlns:mc="http://schemas.openxmlformats.org/markup-compatibility/2006">
              <mc:Choice xmlns:v="urn:schemas-microsoft-com:vml" Requires="v">
                <p:oleObj spid="_x0000_s1048" name="Image" r:id="rId6" imgW="10107720" imgH="9993600" progId="Photoshop.Image.18">
                  <p:embed/>
                </p:oleObj>
              </mc:Choice>
              <mc:Fallback>
                <p:oleObj name="Image" r:id="rId6" imgW="10107720" imgH="9993600" progId="Photoshop.Image.18">
                  <p:embed/>
                  <p:pic>
                    <p:nvPicPr>
                      <p:cNvPr id="0" name=""/>
                      <p:cNvPicPr/>
                      <p:nvPr/>
                    </p:nvPicPr>
                    <p:blipFill>
                      <a:blip r:embed="rId7"/>
                      <a:stretch>
                        <a:fillRect/>
                      </a:stretch>
                    </p:blipFill>
                    <p:spPr>
                      <a:xfrm>
                        <a:off x="3258435" y="5639891"/>
                        <a:ext cx="631940" cy="624758"/>
                      </a:xfrm>
                      <a:prstGeom prst="rect">
                        <a:avLst/>
                      </a:prstGeom>
                    </p:spPr>
                  </p:pic>
                </p:oleObj>
              </mc:Fallback>
            </mc:AlternateContent>
          </a:graphicData>
        </a:graphic>
      </p:graphicFrame>
      <p:pic>
        <p:nvPicPr>
          <p:cNvPr id="1030" name="Picture 6" descr="UCI Seal">
            <a:extLst>
              <a:ext uri="{FF2B5EF4-FFF2-40B4-BE49-F238E27FC236}">
                <a16:creationId xmlns:a16="http://schemas.microsoft.com/office/drawing/2014/main" id="{3250BB28-497B-4108-88EB-8C07251F64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6697" y="5666454"/>
            <a:ext cx="598195" cy="5981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y of Illinois seal.svg">
            <a:extLst>
              <a:ext uri="{FF2B5EF4-FFF2-40B4-BE49-F238E27FC236}">
                <a16:creationId xmlns:a16="http://schemas.microsoft.com/office/drawing/2014/main" id="{551FD66D-BEC6-4CA6-A528-A4D0FA6AAC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3918" y="5627485"/>
            <a:ext cx="664758" cy="6647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对象 9">
            <a:extLst>
              <a:ext uri="{FF2B5EF4-FFF2-40B4-BE49-F238E27FC236}">
                <a16:creationId xmlns:a16="http://schemas.microsoft.com/office/drawing/2014/main" id="{7C3409F7-C768-42E9-9044-96426F052CE8}"/>
              </a:ext>
            </a:extLst>
          </p:cNvPr>
          <p:cNvGraphicFramePr>
            <a:graphicFrameLocks noChangeAspect="1"/>
          </p:cNvGraphicFramePr>
          <p:nvPr>
            <p:extLst>
              <p:ext uri="{D42A27DB-BD31-4B8C-83A1-F6EECF244321}">
                <p14:modId xmlns:p14="http://schemas.microsoft.com/office/powerpoint/2010/main" val="1501041347"/>
              </p:ext>
            </p:extLst>
          </p:nvPr>
        </p:nvGraphicFramePr>
        <p:xfrm>
          <a:off x="4769401" y="5666454"/>
          <a:ext cx="2414397" cy="589486"/>
        </p:xfrm>
        <a:graphic>
          <a:graphicData uri="http://schemas.openxmlformats.org/presentationml/2006/ole">
            <mc:AlternateContent xmlns:mc="http://schemas.openxmlformats.org/markup-compatibility/2006">
              <mc:Choice xmlns:v="urn:schemas-microsoft-com:vml" Requires="v">
                <p:oleObj spid="_x0000_s1049" name="Image" r:id="rId10" imgW="6450480" imgH="1574280" progId="Photoshop.Image.18">
                  <p:embed/>
                </p:oleObj>
              </mc:Choice>
              <mc:Fallback>
                <p:oleObj name="Image" r:id="rId10" imgW="6450480" imgH="1574280" progId="Photoshop.Image.18">
                  <p:embed/>
                  <p:pic>
                    <p:nvPicPr>
                      <p:cNvPr id="0" name=""/>
                      <p:cNvPicPr/>
                      <p:nvPr/>
                    </p:nvPicPr>
                    <p:blipFill>
                      <a:blip r:embed="rId11"/>
                      <a:stretch>
                        <a:fillRect/>
                      </a:stretch>
                    </p:blipFill>
                    <p:spPr>
                      <a:xfrm>
                        <a:off x="4769401" y="5666454"/>
                        <a:ext cx="2414397" cy="589486"/>
                      </a:xfrm>
                      <a:prstGeom prst="rect">
                        <a:avLst/>
                      </a:prstGeom>
                    </p:spPr>
                  </p:pic>
                </p:oleObj>
              </mc:Fallback>
            </mc:AlternateContent>
          </a:graphicData>
        </a:graphic>
      </p:graphicFrame>
      <p:pic>
        <p:nvPicPr>
          <p:cNvPr id="1035" name="Picture 11" descr="https://gss2.bdstatic.com/-fo3dSag_xI4khGkpoWK1HF6hhy/baike/c0%3Dbaike80%2C5%2C5%2C80%2C26/sign=ddf5137f36d12f2eda08a6322eabbe07/c995d143ad4bd113d5e9c59a5aafa40f4bfb0575.jpg">
            <a:extLst>
              <a:ext uri="{FF2B5EF4-FFF2-40B4-BE49-F238E27FC236}">
                <a16:creationId xmlns:a16="http://schemas.microsoft.com/office/drawing/2014/main" id="{F596D8DE-5D35-4247-B52B-41631291DF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09264" y="5639296"/>
            <a:ext cx="625353" cy="62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7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526693" y="497850"/>
            <a:ext cx="7869307" cy="699468"/>
          </a:xfrm>
        </p:spPr>
        <p:txBody>
          <a:bodyPr>
            <a:normAutofit/>
          </a:bodyPr>
          <a:lstStyle/>
          <a:p>
            <a:r>
              <a:rPr lang="en-US" altLang="zh-CN" b="1" dirty="0"/>
              <a:t>Classification model</a:t>
            </a:r>
            <a:endParaRPr lang="zh-CN" altLang="en-US" b="1" dirty="0"/>
          </a:p>
        </p:txBody>
      </p:sp>
      <p:pic>
        <p:nvPicPr>
          <p:cNvPr id="2" name="图片 1"/>
          <p:cNvPicPr>
            <a:picLocks noChangeAspect="1"/>
          </p:cNvPicPr>
          <p:nvPr/>
        </p:nvPicPr>
        <p:blipFill>
          <a:blip r:embed="rId3"/>
          <a:stretch>
            <a:fillRect/>
          </a:stretch>
        </p:blipFill>
        <p:spPr>
          <a:xfrm>
            <a:off x="526693" y="2400660"/>
            <a:ext cx="8090613" cy="3128998"/>
          </a:xfrm>
          <a:prstGeom prst="rect">
            <a:avLst/>
          </a:prstGeom>
        </p:spPr>
      </p:pic>
      <p:sp>
        <p:nvSpPr>
          <p:cNvPr id="7" name="矩形 6"/>
          <p:cNvSpPr/>
          <p:nvPr/>
        </p:nvSpPr>
        <p:spPr>
          <a:xfrm>
            <a:off x="617948" y="3995282"/>
            <a:ext cx="7864309" cy="3310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p:nvSpPr>
        <p:spPr>
          <a:xfrm>
            <a:off x="526694" y="1618397"/>
            <a:ext cx="8090612" cy="707886"/>
          </a:xfrm>
          <a:prstGeom prst="rect">
            <a:avLst/>
          </a:prstGeom>
          <a:noFill/>
        </p:spPr>
        <p:txBody>
          <a:bodyPr wrap="square" rtlCol="0">
            <a:spAutoFit/>
          </a:bodyPr>
          <a:lstStyle/>
          <a:p>
            <a:pPr algn="ctr"/>
            <a:r>
              <a:rPr lang="en-US" altLang="zh-CN" sz="2000" dirty="0">
                <a:latin typeface="Arial" panose="020B0604020202020204" pitchFamily="34" charset="0"/>
                <a:cs typeface="Arial" panose="020B0604020202020204" pitchFamily="34" charset="0"/>
              </a:rPr>
              <a:t>Efficacy of different classification algorithms using 56 overlay features vs. the 52 original overlay features</a:t>
            </a:r>
            <a:endParaRPr lang="zh-CN" altLang="en-US" sz="2000" dirty="0">
              <a:latin typeface="Arial" panose="020B0604020202020204" pitchFamily="34" charset="0"/>
              <a:cs typeface="Arial" panose="020B0604020202020204" pitchFamily="34" charset="0"/>
            </a:endParaRPr>
          </a:p>
        </p:txBody>
      </p:sp>
      <p:sp>
        <p:nvSpPr>
          <p:cNvPr id="12" name="文本框 11"/>
          <p:cNvSpPr txBox="1"/>
          <p:nvPr/>
        </p:nvSpPr>
        <p:spPr>
          <a:xfrm>
            <a:off x="248479" y="5723303"/>
            <a:ext cx="8498036" cy="461665"/>
          </a:xfrm>
          <a:prstGeom prst="rect">
            <a:avLst/>
          </a:prstGeom>
          <a:noFill/>
        </p:spPr>
        <p:txBody>
          <a:bodyPr wrap="square" rtlCol="0">
            <a:spAutoFit/>
          </a:bodyPr>
          <a:lstStyle/>
          <a:p>
            <a:pPr marL="214308" indent="-214308" algn="ctr">
              <a:buFont typeface="Wingdings" panose="05000000000000000000" pitchFamily="2" charset="2"/>
              <a:buChar char="ü"/>
            </a:pPr>
            <a:r>
              <a:rPr lang="en-US" altLang="zh-CN" sz="2400" b="1" dirty="0">
                <a:solidFill>
                  <a:schemeClr val="accent1">
                    <a:lumMod val="75000"/>
                  </a:schemeClr>
                </a:solidFill>
              </a:rPr>
              <a:t>Our defined four novel features improve the accuracy by ∼3%</a:t>
            </a:r>
            <a:endParaRPr lang="zh-CN" altLang="en-US" sz="2400" b="1" dirty="0">
              <a:solidFill>
                <a:schemeClr val="accent1">
                  <a:lumMod val="75000"/>
                </a:schemeClr>
              </a:solidFill>
            </a:endParaRPr>
          </a:p>
        </p:txBody>
      </p:sp>
    </p:spTree>
    <p:extLst>
      <p:ext uri="{BB962C8B-B14F-4D97-AF65-F5344CB8AC3E}">
        <p14:creationId xmlns:p14="http://schemas.microsoft.com/office/powerpoint/2010/main" val="222689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419930" y="347156"/>
            <a:ext cx="7869307" cy="699468"/>
          </a:xfrm>
        </p:spPr>
        <p:txBody>
          <a:bodyPr>
            <a:normAutofit/>
          </a:bodyPr>
          <a:lstStyle/>
          <a:p>
            <a:r>
              <a:rPr lang="en-US" altLang="zh-CN" b="1" dirty="0"/>
              <a:t>Feature importance ranking</a:t>
            </a:r>
            <a:endParaRPr lang="zh-CN" altLang="en-US" b="1"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8" y="1282214"/>
            <a:ext cx="4643304" cy="5346101"/>
          </a:xfrm>
          <a:prstGeom prst="rect">
            <a:avLst/>
          </a:prstGeom>
        </p:spPr>
      </p:pic>
      <p:sp>
        <p:nvSpPr>
          <p:cNvPr id="5" name="文本框 4"/>
          <p:cNvSpPr txBox="1"/>
          <p:nvPr/>
        </p:nvSpPr>
        <p:spPr>
          <a:xfrm>
            <a:off x="4850296" y="1282214"/>
            <a:ext cx="4180436" cy="1938992"/>
          </a:xfrm>
          <a:prstGeom prst="rect">
            <a:avLst/>
          </a:prstGeom>
          <a:noFill/>
        </p:spPr>
        <p:txBody>
          <a:bodyPr wrap="square" rtlCol="0">
            <a:spAutoFit/>
          </a:bodyPr>
          <a:lstStyle/>
          <a:p>
            <a:pPr marL="214308" indent="-214308">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The most importance features are TYPE_SYSTEM_ERROR,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FLAG_FULLSCREEN, FLAG_NOT_FOCUSABLE</a:t>
            </a:r>
          </a:p>
        </p:txBody>
      </p:sp>
      <p:sp>
        <p:nvSpPr>
          <p:cNvPr id="6" name="文本框 5"/>
          <p:cNvSpPr txBox="1"/>
          <p:nvPr/>
        </p:nvSpPr>
        <p:spPr>
          <a:xfrm>
            <a:off x="4850295" y="3534879"/>
            <a:ext cx="4180435" cy="1938992"/>
          </a:xfrm>
          <a:prstGeom prst="rect">
            <a:avLst/>
          </a:prstGeom>
          <a:noFill/>
        </p:spPr>
        <p:txBody>
          <a:bodyPr wrap="square" rtlCol="0">
            <a:spAutoFit/>
          </a:bodyPr>
          <a:lstStyle/>
          <a:p>
            <a:pPr marL="214308" indent="-214308">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Our introduced novel features </a:t>
            </a:r>
            <a:r>
              <a:rPr lang="en-US" altLang="zh-CN" sz="2400" dirty="0" err="1">
                <a:latin typeface="Arial" panose="020B0604020202020204" pitchFamily="34" charset="0"/>
                <a:cs typeface="Arial" panose="020B0604020202020204" pitchFamily="34" charset="0"/>
              </a:rPr>
              <a:t>VisualCoverage</a:t>
            </a: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NumOfOverlays</a:t>
            </a:r>
            <a:r>
              <a:rPr lang="en-US" altLang="zh-CN" sz="2400" dirty="0">
                <a:latin typeface="Arial" panose="020B0604020202020204" pitchFamily="34" charset="0"/>
                <a:cs typeface="Arial" panose="020B0604020202020204" pitchFamily="34" charset="0"/>
              </a:rPr>
              <a:t> and </a:t>
            </a:r>
            <a:r>
              <a:rPr lang="en-US" altLang="zh-CN" sz="2400" dirty="0" err="1">
                <a:latin typeface="Arial" panose="020B0604020202020204" pitchFamily="34" charset="0"/>
                <a:cs typeface="Arial" panose="020B0604020202020204" pitchFamily="34" charset="0"/>
              </a:rPr>
              <a:t>isReallyVisible</a:t>
            </a:r>
            <a:r>
              <a:rPr lang="en-US" altLang="zh-CN" sz="2400" dirty="0">
                <a:latin typeface="Arial" panose="020B0604020202020204" pitchFamily="34" charset="0"/>
                <a:cs typeface="Arial" panose="020B0604020202020204" pitchFamily="34" charset="0"/>
              </a:rPr>
              <a:t> rank the 6th, 8th and 11th</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7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37346" y="504930"/>
            <a:ext cx="7869307" cy="699468"/>
          </a:xfrm>
        </p:spPr>
        <p:txBody>
          <a:bodyPr>
            <a:normAutofit/>
          </a:bodyPr>
          <a:lstStyle/>
          <a:p>
            <a:r>
              <a:rPr lang="en-US" altLang="zh-CN" b="1" dirty="0"/>
              <a:t>Extensibility to Google Play</a:t>
            </a:r>
            <a:endParaRPr lang="zh-CN" altLang="en-US" b="1"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46" y="1393933"/>
            <a:ext cx="3720889" cy="5087684"/>
          </a:xfrm>
          <a:prstGeom prst="rect">
            <a:avLst/>
          </a:prstGeom>
        </p:spPr>
      </p:pic>
      <p:sp>
        <p:nvSpPr>
          <p:cNvPr id="5" name="文本框 4"/>
          <p:cNvSpPr txBox="1"/>
          <p:nvPr/>
        </p:nvSpPr>
        <p:spPr>
          <a:xfrm>
            <a:off x="3935895" y="1488518"/>
            <a:ext cx="4357313" cy="1569660"/>
          </a:xfrm>
          <a:prstGeom prst="rect">
            <a:avLst/>
          </a:prstGeom>
          <a:noFill/>
        </p:spPr>
        <p:txBody>
          <a:bodyPr wrap="square" rtlCol="0">
            <a:spAutoFit/>
          </a:bodyPr>
          <a:lstStyle/>
          <a:p>
            <a:pPr marL="214308" indent="-214308">
              <a:buFont typeface="Wingdings" panose="05000000000000000000" pitchFamily="2" charset="2"/>
              <a:buChar char="l"/>
            </a:pPr>
            <a:r>
              <a:rPr lang="en-US" altLang="zh-CN" sz="2400" dirty="0" err="1">
                <a:latin typeface="Arial" panose="020B0604020202020204" pitchFamily="34" charset="0"/>
                <a:cs typeface="Arial" panose="020B0604020202020204" pitchFamily="34" charset="0"/>
              </a:rPr>
              <a:t>OverlayChecker</a:t>
            </a:r>
            <a:r>
              <a:rPr lang="en-US" altLang="zh-CN" sz="2400" dirty="0">
                <a:latin typeface="Arial" panose="020B0604020202020204" pitchFamily="34" charset="0"/>
                <a:cs typeface="Arial" panose="020B0604020202020204" pitchFamily="34" charset="0"/>
              </a:rPr>
              <a:t> is still able to detect 0.2% apps (among 10k apps) with malicious overlay behavior</a:t>
            </a:r>
            <a:endParaRPr lang="zh-CN" altLang="en-US" sz="2400" dirty="0">
              <a:latin typeface="Arial" panose="020B0604020202020204" pitchFamily="34" charset="0"/>
              <a:cs typeface="Arial" panose="020B0604020202020204" pitchFamily="34" charset="0"/>
            </a:endParaRPr>
          </a:p>
        </p:txBody>
      </p:sp>
      <p:sp>
        <p:nvSpPr>
          <p:cNvPr id="6" name="文本框 5"/>
          <p:cNvSpPr txBox="1"/>
          <p:nvPr/>
        </p:nvSpPr>
        <p:spPr>
          <a:xfrm>
            <a:off x="3935896" y="3659479"/>
            <a:ext cx="4357312" cy="1938992"/>
          </a:xfrm>
          <a:prstGeom prst="rect">
            <a:avLst/>
          </a:prstGeom>
          <a:noFill/>
        </p:spPr>
        <p:txBody>
          <a:bodyPr wrap="square" rtlCol="0">
            <a:spAutoFit/>
          </a:bodyPr>
          <a:lstStyle/>
          <a:p>
            <a:pPr marL="214308" indent="-214308">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We manually checked each suspicious app to examine and found there are indeed some malicious overlay behaviors</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77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278690" y="398342"/>
            <a:ext cx="8348080" cy="965859"/>
          </a:xfrm>
        </p:spPr>
        <p:txBody>
          <a:bodyPr>
            <a:normAutofit fontScale="90000"/>
          </a:bodyPr>
          <a:lstStyle/>
          <a:p>
            <a:r>
              <a:rPr lang="en-US" altLang="zh-CN" b="1" dirty="0"/>
              <a:t>Robustness to knowledgeable attackers</a:t>
            </a:r>
            <a:endParaRPr lang="zh-CN" altLang="en-US" b="1"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7" y="1436120"/>
            <a:ext cx="9020205" cy="2399028"/>
          </a:xfrm>
          <a:prstGeom prst="rect">
            <a:avLst/>
          </a:prstGeom>
        </p:spPr>
      </p:pic>
      <p:sp>
        <p:nvSpPr>
          <p:cNvPr id="4" name="文本框 3"/>
          <p:cNvSpPr txBox="1"/>
          <p:nvPr/>
        </p:nvSpPr>
        <p:spPr>
          <a:xfrm>
            <a:off x="551894" y="5344400"/>
            <a:ext cx="8011660" cy="1200329"/>
          </a:xfrm>
          <a:prstGeom prst="rect">
            <a:avLst/>
          </a:prstGeom>
          <a:noFill/>
        </p:spPr>
        <p:txBody>
          <a:bodyPr wrap="square" rtlCol="0">
            <a:spAutoFit/>
          </a:bodyPr>
          <a:lstStyle/>
          <a:p>
            <a:pPr marL="214308" indent="-214308">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For example, the “cloak and dagger” attack, which is a famous overlay-based attack discovered by Yanick et al in Oakland’17</a:t>
            </a:r>
            <a:endParaRPr lang="zh-CN" altLang="en-US" sz="2400" dirty="0">
              <a:latin typeface="Arial" panose="020B0604020202020204" pitchFamily="34" charset="0"/>
              <a:cs typeface="Arial" panose="020B0604020202020204" pitchFamily="34" charset="0"/>
            </a:endParaRPr>
          </a:p>
        </p:txBody>
      </p:sp>
      <p:sp>
        <p:nvSpPr>
          <p:cNvPr id="7" name="文本框 6"/>
          <p:cNvSpPr txBox="1"/>
          <p:nvPr/>
        </p:nvSpPr>
        <p:spPr>
          <a:xfrm>
            <a:off x="551893" y="3989609"/>
            <a:ext cx="8011661" cy="1200329"/>
          </a:xfrm>
          <a:prstGeom prst="rect">
            <a:avLst/>
          </a:prstGeom>
          <a:noFill/>
        </p:spPr>
        <p:txBody>
          <a:bodyPr wrap="square" rtlCol="0">
            <a:spAutoFit/>
          </a:bodyPr>
          <a:lstStyle/>
          <a:p>
            <a:pPr marL="214308" indent="-214308">
              <a:buFont typeface="Wingdings" panose="05000000000000000000" pitchFamily="2" charset="2"/>
              <a:buChar char="l"/>
            </a:pPr>
            <a:r>
              <a:rPr lang="en-US" altLang="zh-CN" sz="2400" dirty="0">
                <a:latin typeface="Arial" panose="020B0604020202020204" pitchFamily="34" charset="0"/>
                <a:cs typeface="Arial" panose="020B0604020202020204" pitchFamily="34" charset="0"/>
              </a:rPr>
              <a:t>It is possible for an attacker to bypass our detection with considerable efforts, but the adversaries’ difficulty in launching the attacks will be greatly increased</a:t>
            </a:r>
            <a:endParaRPr lang="zh-CN" altLang="en-US" sz="24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id="{621D78BE-0239-4DDF-8577-0AADD0F70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1428169"/>
            <a:ext cx="8006963" cy="1052638"/>
          </a:xfrm>
          <a:prstGeom prst="rect">
            <a:avLst/>
          </a:prstGeom>
        </p:spPr>
      </p:pic>
    </p:spTree>
    <p:extLst>
      <p:ext uri="{BB962C8B-B14F-4D97-AF65-F5344CB8AC3E}">
        <p14:creationId xmlns:p14="http://schemas.microsoft.com/office/powerpoint/2010/main" val="5985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475986" y="392999"/>
            <a:ext cx="6044083" cy="699468"/>
          </a:xfrm>
        </p:spPr>
        <p:txBody>
          <a:bodyPr>
            <a:normAutofit/>
          </a:bodyPr>
          <a:lstStyle/>
          <a:p>
            <a:r>
              <a:rPr lang="en-US" altLang="zh-CN" b="1" dirty="0"/>
              <a:t>Conclusion &amp; Dataset</a:t>
            </a:r>
            <a:endParaRPr lang="zh-CN" altLang="en-US" b="1" dirty="0"/>
          </a:p>
        </p:txBody>
      </p:sp>
      <p:sp>
        <p:nvSpPr>
          <p:cNvPr id="3" name="文本框 2"/>
          <p:cNvSpPr txBox="1"/>
          <p:nvPr/>
        </p:nvSpPr>
        <p:spPr>
          <a:xfrm>
            <a:off x="475987" y="1227640"/>
            <a:ext cx="7856980" cy="1785104"/>
          </a:xfrm>
          <a:prstGeom prst="rect">
            <a:avLst/>
          </a:prstGeom>
          <a:noFill/>
        </p:spPr>
        <p:txBody>
          <a:bodyPr wrap="square" rtlCol="0">
            <a:spAutoFit/>
          </a:bodyPr>
          <a:lstStyle/>
          <a:p>
            <a:pPr marL="214308" indent="-214308" algn="just">
              <a:buFont typeface="Wingdings" panose="05000000000000000000" pitchFamily="2" charset="2"/>
              <a:buChar char="l"/>
            </a:pPr>
            <a:r>
              <a:rPr lang="en-US" altLang="zh-CN" sz="2200" b="1" dirty="0">
                <a:solidFill>
                  <a:schemeClr val="accent1">
                    <a:lumMod val="75000"/>
                  </a:schemeClr>
                </a:solidFill>
                <a:latin typeface="Arial" panose="020B0604020202020204" pitchFamily="34" charset="0"/>
                <a:ea typeface="华文楷体" panose="02010600040101010101" pitchFamily="2" charset="-122"/>
                <a:cs typeface="Arial" panose="020B0604020202020204" pitchFamily="34" charset="0"/>
              </a:rPr>
              <a:t>First large-scale comparative study</a:t>
            </a:r>
            <a:r>
              <a:rPr lang="en-US" altLang="zh-CN" sz="2200" b="1" dirty="0">
                <a:latin typeface="Arial" panose="020B0604020202020204" pitchFamily="34" charset="0"/>
                <a:ea typeface="华文楷体" panose="02010600040101010101" pitchFamily="2" charset="-122"/>
                <a:cs typeface="Arial" panose="020B0604020202020204" pitchFamily="34" charset="0"/>
              </a:rPr>
              <a:t> </a:t>
            </a:r>
            <a:r>
              <a:rPr lang="en-US" altLang="zh-CN" sz="2200" dirty="0">
                <a:latin typeface="Arial" panose="020B0604020202020204" pitchFamily="34" charset="0"/>
                <a:ea typeface="华文楷体" panose="02010600040101010101" pitchFamily="2" charset="-122"/>
                <a:cs typeface="Arial" panose="020B0604020202020204" pitchFamily="34" charset="0"/>
              </a:rPr>
              <a:t>of overlay characteristics in benign and malicious apps. Our results reveal a set of suspicious overlay properties strongly correlated with the malice of apps, including </a:t>
            </a:r>
            <a:r>
              <a:rPr lang="en-US" altLang="zh-CN" sz="2200" b="1" dirty="0">
                <a:solidFill>
                  <a:srgbClr val="2F5597"/>
                </a:solidFill>
                <a:latin typeface="Arial" panose="020B0604020202020204" pitchFamily="34" charset="0"/>
                <a:ea typeface="华文楷体" panose="02010600040101010101" pitchFamily="2" charset="-122"/>
                <a:cs typeface="Arial" panose="020B0604020202020204" pitchFamily="34" charset="0"/>
              </a:rPr>
              <a:t>several novel features</a:t>
            </a:r>
            <a:r>
              <a:rPr lang="en-US" altLang="zh-CN" sz="2200" dirty="0">
                <a:latin typeface="Arial" panose="020B0604020202020204" pitchFamily="34" charset="0"/>
                <a:ea typeface="华文楷体" panose="02010600040101010101" pitchFamily="2" charset="-122"/>
                <a:cs typeface="Arial" panose="020B0604020202020204" pitchFamily="34" charset="0"/>
              </a:rPr>
              <a:t>.</a:t>
            </a:r>
            <a:endParaRPr lang="zh-CN" altLang="en-US" sz="2200" dirty="0">
              <a:latin typeface="Arial" panose="020B0604020202020204" pitchFamily="34" charset="0"/>
              <a:ea typeface="华文楷体" panose="02010600040101010101" pitchFamily="2" charset="-122"/>
              <a:cs typeface="Arial" panose="020B0604020202020204" pitchFamily="34" charset="0"/>
            </a:endParaRPr>
          </a:p>
        </p:txBody>
      </p:sp>
      <p:sp>
        <p:nvSpPr>
          <p:cNvPr id="4" name="文本框 3"/>
          <p:cNvSpPr txBox="1"/>
          <p:nvPr/>
        </p:nvSpPr>
        <p:spPr>
          <a:xfrm>
            <a:off x="475986" y="3166632"/>
            <a:ext cx="7856980" cy="1446550"/>
          </a:xfrm>
          <a:prstGeom prst="rect">
            <a:avLst/>
          </a:prstGeom>
          <a:noFill/>
        </p:spPr>
        <p:txBody>
          <a:bodyPr wrap="square" rtlCol="0">
            <a:spAutoFit/>
          </a:bodyPr>
          <a:lstStyle/>
          <a:p>
            <a:pPr marL="214308" indent="-214308" algn="just">
              <a:buFont typeface="Wingdings" panose="05000000000000000000" pitchFamily="2" charset="2"/>
              <a:buChar char="l"/>
            </a:pPr>
            <a:r>
              <a:rPr lang="en-US" altLang="zh-CN" sz="2200" dirty="0">
                <a:latin typeface="Arial" panose="020B0604020202020204" pitchFamily="34" charset="0"/>
                <a:ea typeface="华文楷体" panose="02010600040101010101" pitchFamily="2" charset="-122"/>
                <a:cs typeface="Arial" panose="020B0604020202020204" pitchFamily="34" charset="0"/>
              </a:rPr>
              <a:t>A </a:t>
            </a:r>
            <a:r>
              <a:rPr lang="en-US" altLang="zh-CN" sz="2200" b="1" dirty="0">
                <a:solidFill>
                  <a:schemeClr val="accent1">
                    <a:lumMod val="75000"/>
                  </a:schemeClr>
                </a:solidFill>
                <a:latin typeface="Arial" panose="020B0604020202020204" pitchFamily="34" charset="0"/>
                <a:ea typeface="华文楷体" panose="02010600040101010101" pitchFamily="2" charset="-122"/>
                <a:cs typeface="Arial" panose="020B0604020202020204" pitchFamily="34" charset="0"/>
              </a:rPr>
              <a:t>market-scale early detection system</a:t>
            </a:r>
            <a:r>
              <a:rPr lang="en-US" altLang="zh-CN" sz="2200" dirty="0">
                <a:latin typeface="Arial" panose="020B0604020202020204" pitchFamily="34" charset="0"/>
                <a:ea typeface="华文楷体" panose="02010600040101010101" pitchFamily="2" charset="-122"/>
                <a:cs typeface="Arial" panose="020B0604020202020204" pitchFamily="34" charset="0"/>
              </a:rPr>
              <a:t>, </a:t>
            </a:r>
            <a:r>
              <a:rPr lang="en-US" altLang="zh-CN" sz="2200" dirty="0" err="1">
                <a:latin typeface="Arial" panose="020B0604020202020204" pitchFamily="34" charset="0"/>
                <a:ea typeface="华文楷体" panose="02010600040101010101" pitchFamily="2" charset="-122"/>
                <a:cs typeface="Arial" panose="020B0604020202020204" pitchFamily="34" charset="0"/>
              </a:rPr>
              <a:t>OverlayChecker</a:t>
            </a:r>
            <a:r>
              <a:rPr lang="en-US" altLang="zh-CN" sz="2200" dirty="0">
                <a:latin typeface="Arial" panose="020B0604020202020204" pitchFamily="34" charset="0"/>
                <a:ea typeface="华文楷体" panose="02010600040101010101" pitchFamily="2" charset="-122"/>
                <a:cs typeface="Arial" panose="020B0604020202020204" pitchFamily="34" charset="0"/>
              </a:rPr>
              <a:t>, to address overlay-based attacks in the Android ecosystem. It uses a machine learning model that incorporates static and dynamic app features.</a:t>
            </a:r>
            <a:endParaRPr lang="zh-CN" altLang="en-US" sz="2200" dirty="0">
              <a:latin typeface="Arial" panose="020B0604020202020204" pitchFamily="34" charset="0"/>
              <a:ea typeface="华文楷体" panose="02010600040101010101" pitchFamily="2" charset="-122"/>
              <a:cs typeface="Arial" panose="020B0604020202020204" pitchFamily="34" charset="0"/>
            </a:endParaRPr>
          </a:p>
        </p:txBody>
      </p:sp>
      <p:sp>
        <p:nvSpPr>
          <p:cNvPr id="5" name="文本框 4"/>
          <p:cNvSpPr txBox="1"/>
          <p:nvPr/>
        </p:nvSpPr>
        <p:spPr>
          <a:xfrm>
            <a:off x="475986" y="4767070"/>
            <a:ext cx="7856980" cy="1107996"/>
          </a:xfrm>
          <a:prstGeom prst="rect">
            <a:avLst/>
          </a:prstGeom>
          <a:noFill/>
        </p:spPr>
        <p:txBody>
          <a:bodyPr wrap="square" rtlCol="0">
            <a:spAutoFit/>
          </a:bodyPr>
          <a:lstStyle/>
          <a:p>
            <a:pPr marL="214308" indent="-214308" algn="just">
              <a:buFont typeface="Wingdings" panose="05000000000000000000" pitchFamily="2" charset="2"/>
              <a:buChar char="l"/>
            </a:pPr>
            <a:r>
              <a:rPr lang="en-US" altLang="zh-CN" sz="2200" dirty="0">
                <a:latin typeface="Arial" panose="020B0604020202020204" pitchFamily="34" charset="0"/>
                <a:ea typeface="华文楷体" panose="02010600040101010101" pitchFamily="2" charset="-122"/>
                <a:cs typeface="Arial" panose="020B0604020202020204" pitchFamily="34" charset="0"/>
              </a:rPr>
              <a:t>Real deployment on a large-scale Android app store, analyzing </a:t>
            </a:r>
            <a:r>
              <a:rPr lang="en-US" altLang="zh-CN" sz="2200" b="1" dirty="0">
                <a:solidFill>
                  <a:schemeClr val="accent1">
                    <a:lumMod val="75000"/>
                  </a:schemeClr>
                </a:solidFill>
                <a:latin typeface="Arial" panose="020B0604020202020204" pitchFamily="34" charset="0"/>
                <a:ea typeface="华文楷体" panose="02010600040101010101" pitchFamily="2" charset="-122"/>
                <a:cs typeface="Arial" panose="020B0604020202020204" pitchFamily="34" charset="0"/>
              </a:rPr>
              <a:t>10K apps per day on a single commodity server</a:t>
            </a:r>
            <a:r>
              <a:rPr lang="en-US" altLang="zh-CN" sz="2200" dirty="0">
                <a:latin typeface="Arial" panose="020B0604020202020204" pitchFamily="34" charset="0"/>
                <a:ea typeface="华文楷体" panose="02010600040101010101" pitchFamily="2" charset="-122"/>
                <a:cs typeface="Arial" panose="020B0604020202020204" pitchFamily="34" charset="0"/>
              </a:rPr>
              <a:t>. We also demonstrate its applicability to Google Play.</a:t>
            </a:r>
            <a:endParaRPr lang="zh-CN" altLang="en-US" sz="2200" dirty="0">
              <a:solidFill>
                <a:srgbClr val="5C307D"/>
              </a:solidFill>
              <a:latin typeface="Arial" panose="020B0604020202020204" pitchFamily="34" charset="0"/>
              <a:ea typeface="华文楷体" panose="02010600040101010101" pitchFamily="2" charset="-122"/>
              <a:cs typeface="Arial" panose="020B0604020202020204" pitchFamily="34" charset="0"/>
            </a:endParaRPr>
          </a:p>
        </p:txBody>
      </p:sp>
      <p:sp>
        <p:nvSpPr>
          <p:cNvPr id="6" name="文本框 5"/>
          <p:cNvSpPr txBox="1"/>
          <p:nvPr/>
        </p:nvSpPr>
        <p:spPr>
          <a:xfrm>
            <a:off x="1243286" y="6144405"/>
            <a:ext cx="6322380" cy="400110"/>
          </a:xfrm>
          <a:prstGeom prst="rect">
            <a:avLst/>
          </a:prstGeom>
          <a:noFill/>
          <a:ln w="19050">
            <a:solidFill>
              <a:schemeClr val="tx1"/>
            </a:solidFill>
          </a:ln>
        </p:spPr>
        <p:txBody>
          <a:bodyPr wrap="square" rtlCol="0">
            <a:spAutoFit/>
          </a:bodyPr>
          <a:lstStyle/>
          <a:p>
            <a:pPr algn="just"/>
            <a:r>
              <a:rPr lang="en-US" altLang="zh-CN" sz="2000" dirty="0">
                <a:latin typeface="Comic Sans MS" panose="030F0702030302020204" pitchFamily="66" charset="0"/>
                <a:ea typeface="华文楷体" panose="02010600040101010101" pitchFamily="2" charset="-122"/>
              </a:rPr>
              <a:t>Dataset release: </a:t>
            </a:r>
            <a:r>
              <a:rPr lang="en-US" altLang="zh-CN" sz="2000" dirty="0">
                <a:latin typeface="Comic Sans MS" panose="030F0702030302020204" pitchFamily="66" charset="0"/>
                <a:ea typeface="华文楷体" panose="02010600040101010101" pitchFamily="2" charset="-122"/>
                <a:hlinkClick r:id="rId3"/>
              </a:rPr>
              <a:t>https://overlaychecker.github.io/</a:t>
            </a:r>
            <a:r>
              <a:rPr lang="en-US" altLang="zh-CN" sz="2000" dirty="0">
                <a:latin typeface="Comic Sans MS" panose="030F0702030302020204" pitchFamily="66" charset="0"/>
                <a:ea typeface="华文楷体" panose="02010600040101010101" pitchFamily="2" charset="-122"/>
              </a:rPr>
              <a:t> </a:t>
            </a:r>
            <a:endParaRPr lang="zh-CN" altLang="en-US" sz="2000" dirty="0">
              <a:solidFill>
                <a:srgbClr val="5C307D"/>
              </a:solidFill>
              <a:latin typeface="Comic Sans MS" panose="030F0702030302020204" pitchFamily="66" charset="0"/>
              <a:ea typeface="华文楷体" panose="02010600040101010101" pitchFamily="2" charset="-122"/>
            </a:endParaRPr>
          </a:p>
        </p:txBody>
      </p:sp>
    </p:spTree>
    <p:extLst>
      <p:ext uri="{BB962C8B-B14F-4D97-AF65-F5344CB8AC3E}">
        <p14:creationId xmlns:p14="http://schemas.microsoft.com/office/powerpoint/2010/main" val="74849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p:nvPr/>
        </p:nvSpPr>
        <p:spPr>
          <a:xfrm>
            <a:off x="159029" y="4869992"/>
            <a:ext cx="2241274" cy="707886"/>
          </a:xfrm>
          <a:prstGeom prst="rect">
            <a:avLst/>
          </a:prstGeom>
          <a:noFill/>
        </p:spPr>
        <p:txBody>
          <a:bodyPr wrap="square" rtlCol="0">
            <a:spAutoFit/>
          </a:bodyPr>
          <a:lstStyle/>
          <a:p>
            <a:r>
              <a:rPr lang="en-US" sz="2000" dirty="0">
                <a:latin typeface="Comic Sans MS" panose="030F0702030302020204" pitchFamily="66" charset="0"/>
                <a:ea typeface="华文楷体" panose="02010600040101010101" pitchFamily="2" charset="-122"/>
                <a:cs typeface="Times New Roman" panose="02020603050405020304" pitchFamily="18" charset="0"/>
              </a:rPr>
              <a:t>(a) Show system information</a:t>
            </a:r>
          </a:p>
        </p:txBody>
      </p:sp>
      <p:sp>
        <p:nvSpPr>
          <p:cNvPr id="5" name="Text Box 17"/>
          <p:cNvSpPr txBox="1"/>
          <p:nvPr/>
        </p:nvSpPr>
        <p:spPr>
          <a:xfrm>
            <a:off x="2426784" y="4869990"/>
            <a:ext cx="2099496" cy="707886"/>
          </a:xfrm>
          <a:prstGeom prst="rect">
            <a:avLst/>
          </a:prstGeom>
          <a:noFill/>
        </p:spPr>
        <p:txBody>
          <a:bodyPr wrap="square" rtlCol="0">
            <a:spAutoFit/>
          </a:bodyPr>
          <a:lstStyle/>
          <a:p>
            <a:r>
              <a:rPr lang="en-US" sz="2000" dirty="0">
                <a:latin typeface="Comic Sans MS" panose="030F0702030302020204" pitchFamily="66" charset="0"/>
                <a:ea typeface="华文楷体" panose="02010600040101010101" pitchFamily="2" charset="-122"/>
                <a:cs typeface="Times New Roman" panose="02020603050405020304" pitchFamily="18" charset="0"/>
              </a:rPr>
              <a:t>(b) Voice/video call window</a:t>
            </a:r>
          </a:p>
        </p:txBody>
      </p:sp>
      <p:sp>
        <p:nvSpPr>
          <p:cNvPr id="6" name="Text Box 19"/>
          <p:cNvSpPr txBox="1"/>
          <p:nvPr/>
        </p:nvSpPr>
        <p:spPr>
          <a:xfrm>
            <a:off x="4595854" y="4886321"/>
            <a:ext cx="2099496" cy="707886"/>
          </a:xfrm>
          <a:prstGeom prst="rect">
            <a:avLst/>
          </a:prstGeom>
          <a:noFill/>
        </p:spPr>
        <p:txBody>
          <a:bodyPr wrap="square" rtlCol="0">
            <a:spAutoFit/>
          </a:bodyPr>
          <a:lstStyle/>
          <a:p>
            <a:r>
              <a:rPr lang="en-US" sz="2000" dirty="0">
                <a:latin typeface="Comic Sans MS" panose="030F0702030302020204" pitchFamily="66" charset="0"/>
                <a:ea typeface="华文楷体" panose="02010600040101010101" pitchFamily="2" charset="-122"/>
                <a:cs typeface="Times New Roman" panose="02020603050405020304" pitchFamily="18" charset="0"/>
              </a:rPr>
              <a:t>(c) Lock screen view</a:t>
            </a:r>
          </a:p>
        </p:txBody>
      </p:sp>
      <p:sp>
        <p:nvSpPr>
          <p:cNvPr id="7" name="Text Box 20"/>
          <p:cNvSpPr txBox="1"/>
          <p:nvPr/>
        </p:nvSpPr>
        <p:spPr>
          <a:xfrm>
            <a:off x="6849549" y="4869992"/>
            <a:ext cx="1947116" cy="707886"/>
          </a:xfrm>
          <a:prstGeom prst="rect">
            <a:avLst/>
          </a:prstGeom>
          <a:noFill/>
        </p:spPr>
        <p:txBody>
          <a:bodyPr wrap="square" rtlCol="0">
            <a:spAutoFit/>
          </a:bodyPr>
          <a:lstStyle/>
          <a:p>
            <a:r>
              <a:rPr lang="en-US" sz="2000" dirty="0">
                <a:latin typeface="Comic Sans MS" panose="030F0702030302020204" pitchFamily="66" charset="0"/>
                <a:ea typeface="华文楷体" panose="02010600040101010101" pitchFamily="2" charset="-122"/>
                <a:cs typeface="Times New Roman" panose="02020603050405020304" pitchFamily="18" charset="0"/>
              </a:rPr>
              <a:t>(d) System popup message</a:t>
            </a:r>
          </a:p>
        </p:txBody>
      </p:sp>
      <p:pic>
        <p:nvPicPr>
          <p:cNvPr id="8"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26" y="2007913"/>
            <a:ext cx="1564005" cy="2780453"/>
          </a:xfrm>
          <a:prstGeom prst="rect">
            <a:avLst/>
          </a:prstGeom>
        </p:spPr>
      </p:pic>
      <p:sp>
        <p:nvSpPr>
          <p:cNvPr id="9" name="Rectangle 37"/>
          <p:cNvSpPr/>
          <p:nvPr/>
        </p:nvSpPr>
        <p:spPr>
          <a:xfrm>
            <a:off x="343092" y="2279668"/>
            <a:ext cx="255080" cy="266993"/>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10" name="Picture 38" descr="overlay-call"/>
          <p:cNvPicPr>
            <a:picLocks noChangeAspect="1"/>
          </p:cNvPicPr>
          <p:nvPr/>
        </p:nvPicPr>
        <p:blipFill>
          <a:blip r:embed="rId4"/>
          <a:stretch>
            <a:fillRect/>
          </a:stretch>
        </p:blipFill>
        <p:spPr>
          <a:xfrm>
            <a:off x="2548476" y="2017491"/>
            <a:ext cx="1564481" cy="2782253"/>
          </a:xfrm>
          <a:prstGeom prst="rect">
            <a:avLst/>
          </a:prstGeom>
        </p:spPr>
      </p:pic>
      <p:sp>
        <p:nvSpPr>
          <p:cNvPr id="11" name="Rectangle 39"/>
          <p:cNvSpPr/>
          <p:nvPr/>
        </p:nvSpPr>
        <p:spPr>
          <a:xfrm>
            <a:off x="3793647" y="3128821"/>
            <a:ext cx="341948" cy="538639"/>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12"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7201" y="2018392"/>
            <a:ext cx="1564005" cy="2780453"/>
          </a:xfrm>
          <a:prstGeom prst="rect">
            <a:avLst/>
          </a:prstGeom>
        </p:spPr>
      </p:pic>
      <p:sp>
        <p:nvSpPr>
          <p:cNvPr id="13" name="Rectangle 41"/>
          <p:cNvSpPr/>
          <p:nvPr/>
        </p:nvSpPr>
        <p:spPr>
          <a:xfrm>
            <a:off x="4752498" y="2066307"/>
            <a:ext cx="1601153" cy="2761774"/>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14"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4101" y="2018100"/>
            <a:ext cx="1576388" cy="2802467"/>
          </a:xfrm>
          <a:prstGeom prst="rect">
            <a:avLst/>
          </a:prstGeom>
        </p:spPr>
      </p:pic>
      <p:sp>
        <p:nvSpPr>
          <p:cNvPr id="15" name="Rectangle 43"/>
          <p:cNvSpPr/>
          <p:nvPr/>
        </p:nvSpPr>
        <p:spPr>
          <a:xfrm>
            <a:off x="7141262" y="4288490"/>
            <a:ext cx="1297781" cy="296704"/>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7" name="标题 1"/>
          <p:cNvSpPr>
            <a:spLocks noGrp="1"/>
          </p:cNvSpPr>
          <p:nvPr>
            <p:ph type="title"/>
          </p:nvPr>
        </p:nvSpPr>
        <p:spPr>
          <a:xfrm>
            <a:off x="343092" y="707180"/>
            <a:ext cx="7886700" cy="699468"/>
          </a:xfrm>
        </p:spPr>
        <p:txBody>
          <a:bodyPr/>
          <a:lstStyle/>
          <a:p>
            <a:r>
              <a:rPr lang="en-US" altLang="zh-CN" b="1" dirty="0"/>
              <a:t>Applications of overlay on Android</a:t>
            </a:r>
            <a:endParaRPr lang="zh-CN" altLang="en-US" b="1" dirty="0"/>
          </a:p>
        </p:txBody>
      </p:sp>
    </p:spTree>
    <p:extLst>
      <p:ext uri="{BB962C8B-B14F-4D97-AF65-F5344CB8AC3E}">
        <p14:creationId xmlns:p14="http://schemas.microsoft.com/office/powerpoint/2010/main" val="424731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711982" y="389527"/>
            <a:ext cx="7886700" cy="699468"/>
          </a:xfrm>
        </p:spPr>
        <p:txBody>
          <a:bodyPr/>
          <a:lstStyle/>
          <a:p>
            <a:r>
              <a:rPr lang="en-US" altLang="zh-CN" b="1" dirty="0"/>
              <a:t>What is an overlay ?</a:t>
            </a:r>
            <a:endParaRPr lang="zh-CN" altLang="en-US" b="1" dirty="0"/>
          </a:p>
        </p:txBody>
      </p:sp>
      <p:sp>
        <p:nvSpPr>
          <p:cNvPr id="16" name="Text Box 4"/>
          <p:cNvSpPr txBox="1"/>
          <p:nvPr/>
        </p:nvSpPr>
        <p:spPr>
          <a:xfrm>
            <a:off x="734864" y="2786700"/>
            <a:ext cx="6991752" cy="400110"/>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000" dirty="0">
                <a:latin typeface="Arial" panose="020B0604020202020204" pitchFamily="34" charset="0"/>
                <a:ea typeface="华文楷体" panose="02010600040101010101" pitchFamily="2" charset="-122"/>
                <a:cs typeface="Arial" panose="020B0604020202020204" pitchFamily="34" charset="0"/>
              </a:rPr>
              <a:t>Always show on the top of the screen</a:t>
            </a:r>
            <a:endParaRPr lang="en-US" sz="2000" dirty="0">
              <a:latin typeface="Arial" panose="020B0604020202020204" pitchFamily="34" charset="0"/>
              <a:ea typeface="华文楷体" panose="02010600040101010101" pitchFamily="2" charset="-122"/>
              <a:cs typeface="Arial" panose="020B0604020202020204" pitchFamily="34" charset="0"/>
            </a:endParaRPr>
          </a:p>
        </p:txBody>
      </p:sp>
      <p:pic>
        <p:nvPicPr>
          <p:cNvPr id="18"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3" y="3349203"/>
            <a:ext cx="8434194" cy="2266122"/>
          </a:xfrm>
          <a:prstGeom prst="rect">
            <a:avLst/>
          </a:prstGeom>
        </p:spPr>
      </p:pic>
      <p:sp>
        <p:nvSpPr>
          <p:cNvPr id="19" name="Text Box 18"/>
          <p:cNvSpPr txBox="1"/>
          <p:nvPr/>
        </p:nvSpPr>
        <p:spPr>
          <a:xfrm>
            <a:off x="357177" y="5843923"/>
            <a:ext cx="1350027" cy="400110"/>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rPr>
              <a:t>(a) float</a:t>
            </a:r>
          </a:p>
        </p:txBody>
      </p:sp>
      <p:sp>
        <p:nvSpPr>
          <p:cNvPr id="20" name="Text Box 19"/>
          <p:cNvSpPr txBox="1"/>
          <p:nvPr/>
        </p:nvSpPr>
        <p:spPr>
          <a:xfrm>
            <a:off x="2019043" y="5843923"/>
            <a:ext cx="1350027" cy="400110"/>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(b) cover</a:t>
            </a:r>
            <a:endParaRPr lang="en-US" sz="2000" dirty="0">
              <a:latin typeface="Comic Sans MS" panose="030F0702030302020204" pitchFamily="66" charset="0"/>
              <a:ea typeface="华文楷体" panose="02010600040101010101" pitchFamily="2" charset="-122"/>
            </a:endParaRPr>
          </a:p>
        </p:txBody>
      </p:sp>
      <p:sp>
        <p:nvSpPr>
          <p:cNvPr id="21" name="Text Box 20"/>
          <p:cNvSpPr txBox="1"/>
          <p:nvPr/>
        </p:nvSpPr>
        <p:spPr>
          <a:xfrm>
            <a:off x="3822936" y="5844718"/>
            <a:ext cx="1350027" cy="707886"/>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(c) hollow out</a:t>
            </a:r>
            <a:endParaRPr lang="en-US" sz="2000" dirty="0">
              <a:latin typeface="Comic Sans MS" panose="030F0702030302020204" pitchFamily="66" charset="0"/>
              <a:ea typeface="华文楷体" panose="02010600040101010101" pitchFamily="2" charset="-122"/>
            </a:endParaRPr>
          </a:p>
        </p:txBody>
      </p:sp>
      <p:sp>
        <p:nvSpPr>
          <p:cNvPr id="22" name="Text Box 21"/>
          <p:cNvSpPr txBox="1"/>
          <p:nvPr/>
        </p:nvSpPr>
        <p:spPr>
          <a:xfrm>
            <a:off x="5484802" y="5843923"/>
            <a:ext cx="1605115" cy="707886"/>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(d) single point</a:t>
            </a:r>
            <a:endParaRPr lang="en-US" sz="2000" dirty="0">
              <a:latin typeface="Comic Sans MS" panose="030F0702030302020204" pitchFamily="66" charset="0"/>
              <a:ea typeface="华文楷体" panose="02010600040101010101" pitchFamily="2" charset="-122"/>
            </a:endParaRPr>
          </a:p>
        </p:txBody>
      </p:sp>
      <p:sp>
        <p:nvSpPr>
          <p:cNvPr id="23" name="Text Box 22"/>
          <p:cNvSpPr txBox="1"/>
          <p:nvPr/>
        </p:nvSpPr>
        <p:spPr>
          <a:xfrm>
            <a:off x="7089917" y="5873956"/>
            <a:ext cx="2012675" cy="400110"/>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(e) </a:t>
            </a:r>
            <a:r>
              <a:rPr lang="en-US" sz="2000" dirty="0" err="1">
                <a:latin typeface="Comic Sans MS" panose="030F0702030302020204" pitchFamily="66" charset="0"/>
                <a:ea typeface="华文楷体" panose="02010600040101010101" pitchFamily="2" charset="-122"/>
                <a:sym typeface="+mn-ea"/>
              </a:rPr>
              <a:t>offscreen</a:t>
            </a:r>
            <a:endParaRPr lang="en-US" sz="2000" dirty="0">
              <a:latin typeface="Comic Sans MS" panose="030F0702030302020204" pitchFamily="66" charset="0"/>
              <a:ea typeface="华文楷体" panose="02010600040101010101" pitchFamily="2" charset="-122"/>
            </a:endParaRPr>
          </a:p>
        </p:txBody>
      </p:sp>
      <p:sp>
        <p:nvSpPr>
          <p:cNvPr id="24" name="Text Box 4"/>
          <p:cNvSpPr txBox="1"/>
          <p:nvPr/>
        </p:nvSpPr>
        <p:spPr>
          <a:xfrm>
            <a:off x="711982" y="1794004"/>
            <a:ext cx="7139931" cy="400110"/>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000" dirty="0">
                <a:latin typeface="Arial" panose="020B0604020202020204" pitchFamily="34" charset="0"/>
                <a:ea typeface="华文楷体" panose="02010600040101010101" pitchFamily="2" charset="-122"/>
                <a:cs typeface="Arial" panose="020B0604020202020204" pitchFamily="34" charset="0"/>
              </a:rPr>
              <a:t>An app can create one or many overlay views</a:t>
            </a:r>
            <a:endParaRPr lang="en-US" sz="2000" dirty="0">
              <a:latin typeface="Arial" panose="020B0604020202020204" pitchFamily="34" charset="0"/>
              <a:ea typeface="华文楷体" panose="02010600040101010101" pitchFamily="2" charset="-122"/>
              <a:cs typeface="Arial" panose="020B0604020202020204" pitchFamily="34" charset="0"/>
            </a:endParaRPr>
          </a:p>
        </p:txBody>
      </p:sp>
      <p:sp>
        <p:nvSpPr>
          <p:cNvPr id="25" name="Text Box 4"/>
          <p:cNvSpPr txBox="1"/>
          <p:nvPr/>
        </p:nvSpPr>
        <p:spPr>
          <a:xfrm>
            <a:off x="721013" y="2290352"/>
            <a:ext cx="6991752" cy="400110"/>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sz="2000" dirty="0">
                <a:latin typeface="Arial" panose="020B0604020202020204" pitchFamily="34" charset="0"/>
                <a:ea typeface="华文楷体" panose="02010600040101010101" pitchFamily="2" charset="-122"/>
                <a:cs typeface="Arial" panose="020B0604020202020204" pitchFamily="34" charset="0"/>
              </a:rPr>
              <a:t>Can obstruct the content of host view</a:t>
            </a:r>
          </a:p>
        </p:txBody>
      </p:sp>
      <p:sp>
        <p:nvSpPr>
          <p:cNvPr id="26" name="Text Box 4"/>
          <p:cNvSpPr txBox="1"/>
          <p:nvPr/>
        </p:nvSpPr>
        <p:spPr>
          <a:xfrm>
            <a:off x="711982" y="1297656"/>
            <a:ext cx="5944033" cy="400110"/>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000" dirty="0">
                <a:latin typeface="Arial" panose="020B0604020202020204" pitchFamily="34" charset="0"/>
                <a:ea typeface="华文楷体" panose="02010600040101010101" pitchFamily="2" charset="-122"/>
                <a:cs typeface="Arial" panose="020B0604020202020204" pitchFamily="34" charset="0"/>
              </a:rPr>
              <a:t>Actually a View</a:t>
            </a:r>
            <a:r>
              <a:rPr lang="zh-CN" altLang="en-US" sz="2000" dirty="0">
                <a:latin typeface="Arial" panose="020B0604020202020204" pitchFamily="34" charset="0"/>
                <a:ea typeface="华文楷体" panose="02010600040101010101" pitchFamily="2" charset="-122"/>
                <a:cs typeface="Arial" panose="020B0604020202020204" pitchFamily="34" charset="0"/>
              </a:rPr>
              <a:t> </a:t>
            </a:r>
            <a:r>
              <a:rPr lang="en-US" altLang="zh-CN" sz="2000" dirty="0">
                <a:latin typeface="Arial" panose="020B0604020202020204" pitchFamily="34" charset="0"/>
                <a:ea typeface="华文楷体" panose="02010600040101010101" pitchFamily="2" charset="-122"/>
                <a:cs typeface="Arial" panose="020B0604020202020204" pitchFamily="34" charset="0"/>
              </a:rPr>
              <a:t>in Android system</a:t>
            </a:r>
            <a:endParaRPr lang="en-US" sz="2000" dirty="0">
              <a:latin typeface="Arial" panose="020B0604020202020204" pitchFamily="34" charset="0"/>
              <a:ea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346699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419327" y="413569"/>
            <a:ext cx="7886700" cy="699468"/>
          </a:xfrm>
        </p:spPr>
        <p:txBody>
          <a:bodyPr/>
          <a:lstStyle/>
          <a:p>
            <a:r>
              <a:rPr lang="en-US" altLang="zh-CN" b="1" dirty="0"/>
              <a:t>Overlay-based attacks</a:t>
            </a:r>
            <a:endParaRPr lang="zh-CN" altLang="en-US" b="1" dirty="0"/>
          </a:p>
        </p:txBody>
      </p:sp>
      <p:pic>
        <p:nvPicPr>
          <p:cNvPr id="14"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75" y="1305794"/>
            <a:ext cx="7807952" cy="2097862"/>
          </a:xfrm>
          <a:prstGeom prst="rect">
            <a:avLst/>
          </a:prstGeom>
        </p:spPr>
      </p:pic>
      <p:sp>
        <p:nvSpPr>
          <p:cNvPr id="15" name="Text Box 18"/>
          <p:cNvSpPr txBox="1"/>
          <p:nvPr/>
        </p:nvSpPr>
        <p:spPr>
          <a:xfrm>
            <a:off x="659607" y="3514689"/>
            <a:ext cx="1265873" cy="400110"/>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rPr>
              <a:t>(a) </a:t>
            </a:r>
            <a:r>
              <a:rPr lang="en-US" altLang="zh-CN" sz="2000" dirty="0">
                <a:latin typeface="Comic Sans MS" panose="030F0702030302020204" pitchFamily="66" charset="0"/>
                <a:ea typeface="华文楷体" panose="02010600040101010101" pitchFamily="2" charset="-122"/>
              </a:rPr>
              <a:t>float</a:t>
            </a:r>
          </a:p>
        </p:txBody>
      </p:sp>
      <p:sp>
        <p:nvSpPr>
          <p:cNvPr id="27" name="Text Box 19"/>
          <p:cNvSpPr txBox="1"/>
          <p:nvPr/>
        </p:nvSpPr>
        <p:spPr>
          <a:xfrm>
            <a:off x="2240629" y="3514689"/>
            <a:ext cx="1265873" cy="400110"/>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(b) </a:t>
            </a:r>
            <a:r>
              <a:rPr lang="en-US" altLang="zh-CN" sz="2000" dirty="0">
                <a:latin typeface="Comic Sans MS" panose="030F0702030302020204" pitchFamily="66" charset="0"/>
                <a:ea typeface="华文楷体" panose="02010600040101010101" pitchFamily="2" charset="-122"/>
                <a:sym typeface="+mn-ea"/>
              </a:rPr>
              <a:t>cover</a:t>
            </a:r>
            <a:endParaRPr lang="en-US" altLang="zh-CN" sz="2000" dirty="0">
              <a:latin typeface="Comic Sans MS" panose="030F0702030302020204" pitchFamily="66" charset="0"/>
              <a:ea typeface="华文楷体" panose="02010600040101010101" pitchFamily="2" charset="-122"/>
            </a:endParaRPr>
          </a:p>
        </p:txBody>
      </p:sp>
      <p:sp>
        <p:nvSpPr>
          <p:cNvPr id="28" name="Text Box 20"/>
          <p:cNvSpPr txBox="1"/>
          <p:nvPr/>
        </p:nvSpPr>
        <p:spPr>
          <a:xfrm>
            <a:off x="3740320" y="3527389"/>
            <a:ext cx="1390568" cy="707886"/>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(c) </a:t>
            </a:r>
            <a:r>
              <a:rPr lang="en-US" altLang="zh-CN" sz="2000" dirty="0">
                <a:latin typeface="Comic Sans MS" panose="030F0702030302020204" pitchFamily="66" charset="0"/>
                <a:ea typeface="华文楷体" panose="02010600040101010101" pitchFamily="2" charset="-122"/>
                <a:sym typeface="+mn-ea"/>
              </a:rPr>
              <a:t>hollow out</a:t>
            </a:r>
            <a:endParaRPr lang="en-US" sz="2000" dirty="0">
              <a:latin typeface="Comic Sans MS" panose="030F0702030302020204" pitchFamily="66" charset="0"/>
              <a:ea typeface="华文楷体" panose="02010600040101010101" pitchFamily="2" charset="-122"/>
            </a:endParaRPr>
          </a:p>
        </p:txBody>
      </p:sp>
      <p:sp>
        <p:nvSpPr>
          <p:cNvPr id="29" name="Text Box 21"/>
          <p:cNvSpPr txBox="1"/>
          <p:nvPr/>
        </p:nvSpPr>
        <p:spPr>
          <a:xfrm>
            <a:off x="5130888" y="3486144"/>
            <a:ext cx="1499691" cy="707886"/>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(d) </a:t>
            </a:r>
            <a:r>
              <a:rPr lang="en-US" altLang="zh-CN" sz="2000" dirty="0">
                <a:latin typeface="Comic Sans MS" panose="030F0702030302020204" pitchFamily="66" charset="0"/>
                <a:ea typeface="华文楷体" panose="02010600040101010101" pitchFamily="2" charset="-122"/>
                <a:sym typeface="+mn-ea"/>
              </a:rPr>
              <a:t>single point</a:t>
            </a:r>
            <a:endParaRPr lang="en-US" sz="2000" dirty="0">
              <a:latin typeface="Comic Sans MS" panose="030F0702030302020204" pitchFamily="66" charset="0"/>
              <a:ea typeface="华文楷体" panose="02010600040101010101" pitchFamily="2" charset="-122"/>
            </a:endParaRPr>
          </a:p>
        </p:txBody>
      </p:sp>
      <p:sp>
        <p:nvSpPr>
          <p:cNvPr id="30" name="Text Box 22"/>
          <p:cNvSpPr txBox="1"/>
          <p:nvPr/>
        </p:nvSpPr>
        <p:spPr>
          <a:xfrm>
            <a:off x="6630579" y="3501668"/>
            <a:ext cx="2010935" cy="400110"/>
          </a:xfrm>
          <a:prstGeom prst="rect">
            <a:avLst/>
          </a:prstGeom>
          <a:noFill/>
        </p:spPr>
        <p:txBody>
          <a:bodyPr wrap="square" rtlCol="0">
            <a:spAutoFit/>
          </a:bodyPr>
          <a:lstStyle/>
          <a:p>
            <a:pPr algn="ctr"/>
            <a:r>
              <a:rPr lang="en-US" sz="2000" dirty="0">
                <a:latin typeface="Comic Sans MS" panose="030F0702030302020204" pitchFamily="66" charset="0"/>
                <a:ea typeface="华文楷体" panose="02010600040101010101" pitchFamily="2" charset="-122"/>
                <a:sym typeface="+mn-ea"/>
              </a:rPr>
              <a:t>(e) </a:t>
            </a:r>
            <a:r>
              <a:rPr lang="en-US" altLang="zh-CN" sz="2000" dirty="0" err="1">
                <a:latin typeface="Comic Sans MS" panose="030F0702030302020204" pitchFamily="66" charset="0"/>
                <a:ea typeface="华文楷体" panose="02010600040101010101" pitchFamily="2" charset="-122"/>
                <a:sym typeface="+mn-ea"/>
              </a:rPr>
              <a:t>offscreen</a:t>
            </a:r>
            <a:endParaRPr lang="en-US" altLang="zh-CN" sz="2000" dirty="0">
              <a:latin typeface="Comic Sans MS" panose="030F0702030302020204" pitchFamily="66" charset="0"/>
              <a:ea typeface="华文楷体" panose="02010600040101010101" pitchFamily="2" charset="-122"/>
            </a:endParaRPr>
          </a:p>
        </p:txBody>
      </p:sp>
      <p:sp>
        <p:nvSpPr>
          <p:cNvPr id="32" name="文本框 31"/>
          <p:cNvSpPr txBox="1"/>
          <p:nvPr/>
        </p:nvSpPr>
        <p:spPr>
          <a:xfrm>
            <a:off x="498075" y="4276519"/>
            <a:ext cx="8188725" cy="2247090"/>
          </a:xfrm>
          <a:prstGeom prst="rect">
            <a:avLst/>
          </a:prstGeom>
          <a:noFill/>
        </p:spPr>
        <p:txBody>
          <a:bodyPr wrap="square" rtlCol="0">
            <a:spAutoFit/>
          </a:bodyPr>
          <a:lstStyle/>
          <a:p>
            <a:pPr>
              <a:lnSpc>
                <a:spcPct val="150000"/>
              </a:lnSpc>
            </a:pPr>
            <a:r>
              <a:rPr lang="en-US" altLang="zh-CN" sz="2400" dirty="0">
                <a:latin typeface="Arial" panose="020B0604020202020204" pitchFamily="34" charset="0"/>
                <a:ea typeface="华文楷体" panose="02010600040101010101" pitchFamily="2" charset="-122"/>
                <a:cs typeface="Arial" panose="020B0604020202020204" pitchFamily="34" charset="0"/>
              </a:rPr>
              <a:t>(a) malicious redressing attack </a:t>
            </a:r>
          </a:p>
          <a:p>
            <a:pPr>
              <a:lnSpc>
                <a:spcPct val="150000"/>
              </a:lnSpc>
            </a:pPr>
            <a:r>
              <a:rPr lang="en-US" altLang="zh-CN" sz="2400" dirty="0">
                <a:latin typeface="Arial" panose="020B0604020202020204" pitchFamily="34" charset="0"/>
                <a:ea typeface="华文楷体" panose="02010600040101010101" pitchFamily="2" charset="-122"/>
                <a:cs typeface="Arial" panose="020B0604020202020204" pitchFamily="34" charset="0"/>
              </a:rPr>
              <a:t>(b) GUI hijacking attacks based on transparent overlays </a:t>
            </a:r>
            <a:r>
              <a:rPr lang="en-US" altLang="zh-CN" sz="2400" dirty="0">
                <a:latin typeface="Arial" panose="020B0604020202020204" pitchFamily="34" charset="0"/>
                <a:cs typeface="Arial" panose="020B0604020202020204" pitchFamily="34" charset="0"/>
              </a:rPr>
              <a:t> </a:t>
            </a:r>
          </a:p>
          <a:p>
            <a:pPr>
              <a:lnSpc>
                <a:spcPct val="150000"/>
              </a:lnSpc>
            </a:pPr>
            <a:r>
              <a:rPr lang="en-US" altLang="zh-CN" sz="2400" dirty="0">
                <a:latin typeface="Arial" panose="020B0604020202020204" pitchFamily="34" charset="0"/>
                <a:ea typeface="华文楷体" panose="02010600040101010101" pitchFamily="2" charset="-122"/>
                <a:cs typeface="Arial" panose="020B0604020202020204" pitchFamily="34" charset="0"/>
              </a:rPr>
              <a:t>(c) misleading users over the meaning of interaction </a:t>
            </a:r>
          </a:p>
          <a:p>
            <a:pPr>
              <a:lnSpc>
                <a:spcPct val="150000"/>
              </a:lnSpc>
            </a:pPr>
            <a:r>
              <a:rPr lang="en-US" altLang="zh-CN" sz="2400" dirty="0">
                <a:latin typeface="Arial" panose="020B0604020202020204" pitchFamily="34" charset="0"/>
                <a:ea typeface="华文楷体" panose="02010600040101010101" pitchFamily="2" charset="-122"/>
                <a:cs typeface="Arial" panose="020B0604020202020204" pitchFamily="34" charset="0"/>
              </a:rPr>
              <a:t>(d)</a:t>
            </a:r>
            <a:r>
              <a:rPr lang="zh-CN" altLang="en-US" sz="2400" dirty="0">
                <a:latin typeface="Arial" panose="020B0604020202020204" pitchFamily="34" charset="0"/>
                <a:ea typeface="华文楷体" panose="02010600040101010101" pitchFamily="2" charset="-122"/>
                <a:cs typeface="Arial" panose="020B0604020202020204" pitchFamily="34" charset="0"/>
              </a:rPr>
              <a:t> </a:t>
            </a:r>
            <a:r>
              <a:rPr lang="en-US" altLang="zh-CN" sz="2400" dirty="0">
                <a:latin typeface="Arial" panose="020B0604020202020204" pitchFamily="34" charset="0"/>
                <a:ea typeface="华文楷体" panose="02010600040101010101" pitchFamily="2" charset="-122"/>
                <a:cs typeface="Arial" panose="020B0604020202020204" pitchFamily="34" charset="0"/>
              </a:rPr>
              <a:t>(e)</a:t>
            </a:r>
            <a:r>
              <a:rPr lang="zh-CN" altLang="en-US" sz="2400" dirty="0">
                <a:latin typeface="Arial" panose="020B0604020202020204" pitchFamily="34" charset="0"/>
                <a:ea typeface="华文楷体" panose="02010600040101010101" pitchFamily="2" charset="-122"/>
                <a:cs typeface="Arial" panose="020B0604020202020204" pitchFamily="34" charset="0"/>
              </a:rPr>
              <a:t> </a:t>
            </a:r>
            <a:r>
              <a:rPr lang="en-US" altLang="zh-CN" sz="2400" dirty="0">
                <a:latin typeface="Arial" panose="020B0604020202020204" pitchFamily="34" charset="0"/>
                <a:ea typeface="华文楷体" panose="02010600040101010101" pitchFamily="2" charset="-122"/>
                <a:cs typeface="Arial" panose="020B0604020202020204" pitchFamily="34" charset="0"/>
              </a:rPr>
              <a:t>capture sensitive inputs or UI events</a:t>
            </a:r>
          </a:p>
        </p:txBody>
      </p:sp>
    </p:spTree>
    <p:extLst>
      <p:ext uri="{BB962C8B-B14F-4D97-AF65-F5344CB8AC3E}">
        <p14:creationId xmlns:p14="http://schemas.microsoft.com/office/powerpoint/2010/main" val="329688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489502" y="493981"/>
            <a:ext cx="7886700" cy="699468"/>
          </a:xfrm>
        </p:spPr>
        <p:txBody>
          <a:bodyPr/>
          <a:lstStyle/>
          <a:p>
            <a:r>
              <a:rPr lang="en-US" altLang="zh-CN" b="1" dirty="0"/>
              <a:t>Features of an overlay</a:t>
            </a:r>
            <a:endParaRPr lang="zh-CN" altLang="en-US" b="1" dirty="0"/>
          </a:p>
        </p:txBody>
      </p:sp>
      <p:pic>
        <p:nvPicPr>
          <p:cNvPr id="62" name="图片 61"/>
          <p:cNvPicPr>
            <a:picLocks noChangeAspect="1"/>
          </p:cNvPicPr>
          <p:nvPr/>
        </p:nvPicPr>
        <p:blipFill>
          <a:blip r:embed="rId3"/>
          <a:stretch>
            <a:fillRect/>
          </a:stretch>
        </p:blipFill>
        <p:spPr>
          <a:xfrm>
            <a:off x="731524" y="1330312"/>
            <a:ext cx="5744817" cy="5172045"/>
          </a:xfrm>
          <a:prstGeom prst="rect">
            <a:avLst/>
          </a:prstGeom>
        </p:spPr>
      </p:pic>
      <p:sp>
        <p:nvSpPr>
          <p:cNvPr id="4" name="Rectangle 37"/>
          <p:cNvSpPr/>
          <p:nvPr/>
        </p:nvSpPr>
        <p:spPr>
          <a:xfrm>
            <a:off x="2241685" y="3267515"/>
            <a:ext cx="2806136" cy="272398"/>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 name="Rectangle 37"/>
          <p:cNvSpPr/>
          <p:nvPr/>
        </p:nvSpPr>
        <p:spPr>
          <a:xfrm>
            <a:off x="2241685" y="4057409"/>
            <a:ext cx="3123420" cy="300578"/>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6" name="Text Box 18">
            <a:extLst>
              <a:ext uri="{FF2B5EF4-FFF2-40B4-BE49-F238E27FC236}">
                <a16:creationId xmlns:a16="http://schemas.microsoft.com/office/drawing/2014/main" id="{4CADBD1C-968F-455D-ADA2-69082B06CDFF}"/>
              </a:ext>
            </a:extLst>
          </p:cNvPr>
          <p:cNvSpPr txBox="1"/>
          <p:nvPr/>
        </p:nvSpPr>
        <p:spPr>
          <a:xfrm>
            <a:off x="6619464" y="2946838"/>
            <a:ext cx="2190581" cy="1938992"/>
          </a:xfrm>
          <a:prstGeom prst="rect">
            <a:avLst/>
          </a:prstGeom>
          <a:noFill/>
          <a:ln w="28575">
            <a:solidFill>
              <a:srgbClr val="345EC9"/>
            </a:solidFill>
            <a:prstDash val="solid"/>
          </a:ln>
        </p:spPr>
        <p:txBody>
          <a:bodyPr wrap="square" rtlCol="0">
            <a:spAutoFit/>
          </a:bodyPr>
          <a:lstStyle/>
          <a:p>
            <a:r>
              <a:rPr lang="en-US" sz="2000" dirty="0">
                <a:solidFill>
                  <a:srgbClr val="345EC9"/>
                </a:solidFill>
                <a:latin typeface="Arial" panose="020B0604020202020204" pitchFamily="34" charset="0"/>
                <a:ea typeface="华文楷体" panose="02010600040101010101" pitchFamily="2" charset="-122"/>
                <a:cs typeface="Arial" panose="020B0604020202020204" pitchFamily="34" charset="0"/>
              </a:rPr>
              <a:t>Most features are dynamic features, which only exist when an app is executed on user devices</a:t>
            </a:r>
          </a:p>
        </p:txBody>
      </p:sp>
    </p:spTree>
    <p:extLst>
      <p:ext uri="{BB962C8B-B14F-4D97-AF65-F5344CB8AC3E}">
        <p14:creationId xmlns:p14="http://schemas.microsoft.com/office/powerpoint/2010/main" val="16770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28650" y="507115"/>
            <a:ext cx="7886700" cy="699468"/>
          </a:xfrm>
        </p:spPr>
        <p:txBody>
          <a:bodyPr/>
          <a:lstStyle/>
          <a:p>
            <a:r>
              <a:rPr lang="en-US" altLang="zh-CN" b="1" dirty="0"/>
              <a:t>Dataset collection</a:t>
            </a:r>
            <a:endParaRPr lang="zh-CN" altLang="en-US" b="1" dirty="0"/>
          </a:p>
        </p:txBody>
      </p:sp>
      <p:sp>
        <p:nvSpPr>
          <p:cNvPr id="12" name="Text Box 18"/>
          <p:cNvSpPr txBox="1"/>
          <p:nvPr/>
        </p:nvSpPr>
        <p:spPr>
          <a:xfrm>
            <a:off x="1346551" y="1235213"/>
            <a:ext cx="7523746" cy="1015663"/>
          </a:xfrm>
          <a:prstGeom prst="rect">
            <a:avLst/>
          </a:prstGeom>
          <a:noFill/>
        </p:spPr>
        <p:txBody>
          <a:bodyPr wrap="square" rtlCol="0">
            <a:spAutoFit/>
          </a:bodyPr>
          <a:lstStyle/>
          <a:p>
            <a:r>
              <a:rPr lang="en-US" sz="2000" dirty="0">
                <a:latin typeface="Arial" panose="020B0604020202020204" pitchFamily="34" charset="0"/>
                <a:ea typeface="华文楷体" panose="02010600040101010101" pitchFamily="2" charset="-122"/>
                <a:cs typeface="Arial" panose="020B0604020202020204" pitchFamily="34" charset="0"/>
              </a:rPr>
              <a:t>Tencent Market has identified and labeled over </a:t>
            </a:r>
            <a:r>
              <a:rPr lang="en-US" sz="2000" dirty="0">
                <a:solidFill>
                  <a:schemeClr val="accent1">
                    <a:lumMod val="75000"/>
                  </a:schemeClr>
                </a:solidFill>
                <a:latin typeface="Arial" panose="020B0604020202020204" pitchFamily="34" charset="0"/>
                <a:ea typeface="华文楷体" panose="02010600040101010101" pitchFamily="2" charset="-122"/>
                <a:cs typeface="Arial" panose="020B0604020202020204" pitchFamily="34" charset="0"/>
              </a:rPr>
              <a:t>2.4M</a:t>
            </a:r>
            <a:r>
              <a:rPr lang="en-US" sz="2000" dirty="0">
                <a:latin typeface="Arial" panose="020B0604020202020204" pitchFamily="34" charset="0"/>
                <a:ea typeface="华文楷体" panose="02010600040101010101" pitchFamily="2" charset="-122"/>
                <a:cs typeface="Arial" panose="020B0604020202020204" pitchFamily="34" charset="0"/>
              </a:rPr>
              <a:t> malicious apps and over </a:t>
            </a:r>
            <a:r>
              <a:rPr lang="en-US" sz="2000" dirty="0">
                <a:solidFill>
                  <a:schemeClr val="accent1">
                    <a:lumMod val="75000"/>
                  </a:schemeClr>
                </a:solidFill>
                <a:latin typeface="Arial" panose="020B0604020202020204" pitchFamily="34" charset="0"/>
                <a:ea typeface="华文楷体" panose="02010600040101010101" pitchFamily="2" charset="-122"/>
                <a:cs typeface="Arial" panose="020B0604020202020204" pitchFamily="34" charset="0"/>
              </a:rPr>
              <a:t>6M</a:t>
            </a:r>
            <a:r>
              <a:rPr lang="en-US" sz="2000" dirty="0">
                <a:latin typeface="Arial" panose="020B0604020202020204" pitchFamily="34" charset="0"/>
                <a:ea typeface="华文楷体" panose="02010600040101010101" pitchFamily="2" charset="-122"/>
                <a:cs typeface="Arial" panose="020B0604020202020204" pitchFamily="34" charset="0"/>
              </a:rPr>
              <a:t> benign apps since May 2015 with their malice and category labels.</a:t>
            </a:r>
          </a:p>
        </p:txBody>
      </p:sp>
      <p:pic>
        <p:nvPicPr>
          <p:cNvPr id="5" name="图片 4"/>
          <p:cNvPicPr>
            <a:picLocks noChangeAspect="1"/>
          </p:cNvPicPr>
          <p:nvPr/>
        </p:nvPicPr>
        <p:blipFill>
          <a:blip r:embed="rId3"/>
          <a:stretch>
            <a:fillRect/>
          </a:stretch>
        </p:blipFill>
        <p:spPr>
          <a:xfrm>
            <a:off x="2981316" y="2231202"/>
            <a:ext cx="799637" cy="1209348"/>
          </a:xfrm>
          <a:prstGeom prst="rect">
            <a:avLst/>
          </a:prstGeom>
        </p:spPr>
      </p:pic>
      <p:pic>
        <p:nvPicPr>
          <p:cNvPr id="6" name="图片 5"/>
          <p:cNvPicPr>
            <a:picLocks noChangeAspect="1"/>
          </p:cNvPicPr>
          <p:nvPr/>
        </p:nvPicPr>
        <p:blipFill>
          <a:blip r:embed="rId4"/>
          <a:stretch>
            <a:fillRect/>
          </a:stretch>
        </p:blipFill>
        <p:spPr>
          <a:xfrm>
            <a:off x="5277950" y="2259148"/>
            <a:ext cx="1188234" cy="1153331"/>
          </a:xfrm>
          <a:prstGeom prst="rect">
            <a:avLst/>
          </a:prstGeom>
        </p:spPr>
      </p:pic>
      <p:pic>
        <p:nvPicPr>
          <p:cNvPr id="7" name="图片 6"/>
          <p:cNvPicPr>
            <a:picLocks noChangeAspect="1"/>
          </p:cNvPicPr>
          <p:nvPr/>
        </p:nvPicPr>
        <p:blipFill>
          <a:blip r:embed="rId5"/>
          <a:stretch>
            <a:fillRect/>
          </a:stretch>
        </p:blipFill>
        <p:spPr>
          <a:xfrm>
            <a:off x="3254340" y="3427520"/>
            <a:ext cx="466496" cy="704850"/>
          </a:xfrm>
          <a:prstGeom prst="rect">
            <a:avLst/>
          </a:prstGeom>
        </p:spPr>
      </p:pic>
      <p:pic>
        <p:nvPicPr>
          <p:cNvPr id="8" name="图片 7"/>
          <p:cNvPicPr>
            <a:picLocks noChangeAspect="1"/>
          </p:cNvPicPr>
          <p:nvPr/>
        </p:nvPicPr>
        <p:blipFill>
          <a:blip r:embed="rId6"/>
          <a:stretch>
            <a:fillRect/>
          </a:stretch>
        </p:blipFill>
        <p:spPr>
          <a:xfrm>
            <a:off x="5474483" y="3436337"/>
            <a:ext cx="476016" cy="714375"/>
          </a:xfrm>
          <a:prstGeom prst="rect">
            <a:avLst/>
          </a:prstGeom>
        </p:spPr>
      </p:pic>
      <p:pic>
        <p:nvPicPr>
          <p:cNvPr id="9" name="图片 8"/>
          <p:cNvPicPr>
            <a:picLocks noChangeAspect="1"/>
          </p:cNvPicPr>
          <p:nvPr/>
        </p:nvPicPr>
        <p:blipFill>
          <a:blip r:embed="rId7"/>
          <a:stretch>
            <a:fillRect/>
          </a:stretch>
        </p:blipFill>
        <p:spPr>
          <a:xfrm>
            <a:off x="3801718" y="3157938"/>
            <a:ext cx="1652000" cy="1652813"/>
          </a:xfrm>
          <a:prstGeom prst="rect">
            <a:avLst/>
          </a:prstGeom>
        </p:spPr>
      </p:pic>
      <p:pic>
        <p:nvPicPr>
          <p:cNvPr id="46" name="图片 45"/>
          <p:cNvPicPr>
            <a:picLocks noChangeAspect="1"/>
          </p:cNvPicPr>
          <p:nvPr/>
        </p:nvPicPr>
        <p:blipFill>
          <a:blip r:embed="rId8"/>
          <a:stretch>
            <a:fillRect/>
          </a:stretch>
        </p:blipFill>
        <p:spPr>
          <a:xfrm>
            <a:off x="516969" y="3263474"/>
            <a:ext cx="2294396" cy="1343025"/>
          </a:xfrm>
          <a:prstGeom prst="rect">
            <a:avLst/>
          </a:prstGeom>
        </p:spPr>
      </p:pic>
      <p:pic>
        <p:nvPicPr>
          <p:cNvPr id="10" name="图片 9"/>
          <p:cNvPicPr>
            <a:picLocks noChangeAspect="1"/>
          </p:cNvPicPr>
          <p:nvPr/>
        </p:nvPicPr>
        <p:blipFill>
          <a:blip r:embed="rId9"/>
          <a:stretch>
            <a:fillRect/>
          </a:stretch>
        </p:blipFill>
        <p:spPr>
          <a:xfrm rot="20814303">
            <a:off x="2575672" y="4006824"/>
            <a:ext cx="1368005" cy="570283"/>
          </a:xfrm>
          <a:prstGeom prst="rect">
            <a:avLst/>
          </a:prstGeom>
        </p:spPr>
      </p:pic>
      <p:pic>
        <p:nvPicPr>
          <p:cNvPr id="47" name="图片 46"/>
          <p:cNvPicPr>
            <a:picLocks noChangeAspect="1"/>
          </p:cNvPicPr>
          <p:nvPr/>
        </p:nvPicPr>
        <p:blipFill>
          <a:blip r:embed="rId10"/>
          <a:stretch>
            <a:fillRect/>
          </a:stretch>
        </p:blipFill>
        <p:spPr>
          <a:xfrm>
            <a:off x="5151446" y="4008813"/>
            <a:ext cx="1343129" cy="521968"/>
          </a:xfrm>
          <a:prstGeom prst="rect">
            <a:avLst/>
          </a:prstGeom>
        </p:spPr>
      </p:pic>
      <p:pic>
        <p:nvPicPr>
          <p:cNvPr id="48" name="图片 47"/>
          <p:cNvPicPr>
            <a:picLocks noChangeAspect="1"/>
          </p:cNvPicPr>
          <p:nvPr/>
        </p:nvPicPr>
        <p:blipFill>
          <a:blip r:embed="rId11"/>
          <a:stretch>
            <a:fillRect/>
          </a:stretch>
        </p:blipFill>
        <p:spPr>
          <a:xfrm>
            <a:off x="6427142" y="3162479"/>
            <a:ext cx="2546028" cy="2084139"/>
          </a:xfrm>
          <a:prstGeom prst="rect">
            <a:avLst/>
          </a:prstGeom>
        </p:spPr>
      </p:pic>
      <p:pic>
        <p:nvPicPr>
          <p:cNvPr id="50" name="图片 49"/>
          <p:cNvPicPr>
            <a:picLocks noChangeAspect="1"/>
          </p:cNvPicPr>
          <p:nvPr/>
        </p:nvPicPr>
        <p:blipFill>
          <a:blip r:embed="rId12"/>
          <a:stretch>
            <a:fillRect/>
          </a:stretch>
        </p:blipFill>
        <p:spPr>
          <a:xfrm>
            <a:off x="7604934" y="3986033"/>
            <a:ext cx="154901" cy="357641"/>
          </a:xfrm>
          <a:prstGeom prst="rect">
            <a:avLst/>
          </a:prstGeom>
        </p:spPr>
      </p:pic>
      <p:pic>
        <p:nvPicPr>
          <p:cNvPr id="51" name="图片 50"/>
          <p:cNvPicPr>
            <a:picLocks noChangeAspect="1"/>
          </p:cNvPicPr>
          <p:nvPr/>
        </p:nvPicPr>
        <p:blipFill>
          <a:blip r:embed="rId13"/>
          <a:stretch>
            <a:fillRect/>
          </a:stretch>
        </p:blipFill>
        <p:spPr>
          <a:xfrm>
            <a:off x="6425873" y="4169128"/>
            <a:ext cx="2615999" cy="1015663"/>
          </a:xfrm>
          <a:prstGeom prst="rect">
            <a:avLst/>
          </a:prstGeom>
        </p:spPr>
      </p:pic>
      <p:pic>
        <p:nvPicPr>
          <p:cNvPr id="52" name="图片 51"/>
          <p:cNvPicPr>
            <a:picLocks noChangeAspect="1"/>
          </p:cNvPicPr>
          <p:nvPr/>
        </p:nvPicPr>
        <p:blipFill>
          <a:blip r:embed="rId12"/>
          <a:stretch>
            <a:fillRect/>
          </a:stretch>
        </p:blipFill>
        <p:spPr>
          <a:xfrm>
            <a:off x="4574485" y="4830404"/>
            <a:ext cx="123764" cy="285750"/>
          </a:xfrm>
          <a:prstGeom prst="rect">
            <a:avLst/>
          </a:prstGeom>
        </p:spPr>
      </p:pic>
      <p:pic>
        <p:nvPicPr>
          <p:cNvPr id="53" name="图片 52"/>
          <p:cNvPicPr>
            <a:picLocks noChangeAspect="1"/>
          </p:cNvPicPr>
          <p:nvPr/>
        </p:nvPicPr>
        <p:blipFill>
          <a:blip r:embed="rId14"/>
          <a:stretch>
            <a:fillRect/>
          </a:stretch>
        </p:blipFill>
        <p:spPr>
          <a:xfrm>
            <a:off x="4123657" y="5246618"/>
            <a:ext cx="1025420" cy="1277375"/>
          </a:xfrm>
          <a:prstGeom prst="rect">
            <a:avLst/>
          </a:prstGeom>
        </p:spPr>
      </p:pic>
      <p:pic>
        <p:nvPicPr>
          <p:cNvPr id="54" name="图片 53"/>
          <p:cNvPicPr>
            <a:picLocks noChangeAspect="1"/>
          </p:cNvPicPr>
          <p:nvPr/>
        </p:nvPicPr>
        <p:blipFill>
          <a:blip r:embed="rId15"/>
          <a:stretch>
            <a:fillRect/>
          </a:stretch>
        </p:blipFill>
        <p:spPr>
          <a:xfrm>
            <a:off x="5279964" y="5574269"/>
            <a:ext cx="291650" cy="313145"/>
          </a:xfrm>
          <a:prstGeom prst="rect">
            <a:avLst/>
          </a:prstGeom>
        </p:spPr>
      </p:pic>
      <p:pic>
        <p:nvPicPr>
          <p:cNvPr id="55" name="图片 54"/>
          <p:cNvPicPr>
            <a:picLocks noChangeAspect="1"/>
          </p:cNvPicPr>
          <p:nvPr/>
        </p:nvPicPr>
        <p:blipFill>
          <a:blip r:embed="rId16"/>
          <a:stretch>
            <a:fillRect/>
          </a:stretch>
        </p:blipFill>
        <p:spPr>
          <a:xfrm>
            <a:off x="5510897" y="5270476"/>
            <a:ext cx="1479406" cy="1277375"/>
          </a:xfrm>
          <a:prstGeom prst="rect">
            <a:avLst/>
          </a:prstGeom>
        </p:spPr>
      </p:pic>
      <p:cxnSp>
        <p:nvCxnSpPr>
          <p:cNvPr id="57" name="肘形连接符 56"/>
          <p:cNvCxnSpPr>
            <a:cxnSpLocks/>
          </p:cNvCxnSpPr>
          <p:nvPr/>
        </p:nvCxnSpPr>
        <p:spPr>
          <a:xfrm>
            <a:off x="986121" y="2016221"/>
            <a:ext cx="1825244" cy="902042"/>
          </a:xfrm>
          <a:prstGeom prst="bentConnector3">
            <a:avLst>
              <a:gd name="adj1" fmla="val -9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 name="图片 60"/>
          <p:cNvPicPr>
            <a:picLocks noChangeAspect="1"/>
          </p:cNvPicPr>
          <p:nvPr/>
        </p:nvPicPr>
        <p:blipFill>
          <a:blip r:embed="rId17"/>
          <a:stretch>
            <a:fillRect/>
          </a:stretch>
        </p:blipFill>
        <p:spPr>
          <a:xfrm>
            <a:off x="6425873" y="3090688"/>
            <a:ext cx="2465568" cy="1123370"/>
          </a:xfrm>
          <a:prstGeom prst="rect">
            <a:avLst/>
          </a:prstGeom>
        </p:spPr>
      </p:pic>
      <p:pic>
        <p:nvPicPr>
          <p:cNvPr id="2" name="图片 1"/>
          <p:cNvPicPr>
            <a:picLocks noChangeAspect="1"/>
          </p:cNvPicPr>
          <p:nvPr/>
        </p:nvPicPr>
        <p:blipFill>
          <a:blip r:embed="rId18"/>
          <a:stretch>
            <a:fillRect/>
          </a:stretch>
        </p:blipFill>
        <p:spPr>
          <a:xfrm>
            <a:off x="658027" y="1277964"/>
            <a:ext cx="656956" cy="570188"/>
          </a:xfrm>
          <a:prstGeom prst="rect">
            <a:avLst/>
          </a:prstGeom>
        </p:spPr>
      </p:pic>
      <p:grpSp>
        <p:nvGrpSpPr>
          <p:cNvPr id="13" name="组合 12"/>
          <p:cNvGrpSpPr/>
          <p:nvPr/>
        </p:nvGrpSpPr>
        <p:grpSpPr>
          <a:xfrm>
            <a:off x="613220" y="5365691"/>
            <a:ext cx="3167733" cy="985194"/>
            <a:chOff x="923690" y="5678538"/>
            <a:chExt cx="3529038" cy="922984"/>
          </a:xfrm>
        </p:grpSpPr>
        <p:pic>
          <p:nvPicPr>
            <p:cNvPr id="23" name="图片 22"/>
            <p:cNvPicPr>
              <a:picLocks noChangeAspect="1"/>
            </p:cNvPicPr>
            <p:nvPr/>
          </p:nvPicPr>
          <p:blipFill>
            <a:blip r:embed="rId18"/>
            <a:stretch>
              <a:fillRect/>
            </a:stretch>
          </p:blipFill>
          <p:spPr>
            <a:xfrm>
              <a:off x="923690" y="5741952"/>
              <a:ext cx="875941" cy="760251"/>
            </a:xfrm>
            <a:prstGeom prst="rect">
              <a:avLst/>
            </a:prstGeom>
          </p:spPr>
        </p:pic>
        <p:sp>
          <p:nvSpPr>
            <p:cNvPr id="3" name="文本框 2"/>
            <p:cNvSpPr txBox="1"/>
            <p:nvPr/>
          </p:nvSpPr>
          <p:spPr>
            <a:xfrm>
              <a:off x="1762773" y="5781522"/>
              <a:ext cx="2668399" cy="663187"/>
            </a:xfrm>
            <a:prstGeom prst="rect">
              <a:avLst/>
            </a:prstGeom>
            <a:noFill/>
          </p:spPr>
          <p:txBody>
            <a:bodyPr wrap="none" rtlCol="0">
              <a:spAutoFit/>
            </a:bodyPr>
            <a:lstStyle/>
            <a:p>
              <a:r>
                <a:rPr lang="en-US" altLang="zh-CN" sz="2000" dirty="0">
                  <a:solidFill>
                    <a:srgbClr val="345EC9"/>
                  </a:solidFill>
                  <a:latin typeface="Comic Sans MS" panose="030F0702030302020204" pitchFamily="66" charset="0"/>
                  <a:ea typeface="华文楷体" panose="02010600040101010101" pitchFamily="2" charset="-122"/>
                </a:rPr>
                <a:t>Tencent Market</a:t>
              </a:r>
            </a:p>
            <a:p>
              <a:r>
                <a:rPr lang="en-US" altLang="zh-CN" sz="2000" dirty="0">
                  <a:solidFill>
                    <a:srgbClr val="345EC9"/>
                  </a:solidFill>
                  <a:latin typeface="Comic Sans MS" panose="030F0702030302020204" pitchFamily="66" charset="0"/>
                  <a:ea typeface="华文楷体" panose="02010600040101010101" pitchFamily="2" charset="-122"/>
                </a:rPr>
                <a:t>https://sj.qq.com/</a:t>
              </a:r>
              <a:endParaRPr lang="zh-CN" altLang="en-US" sz="2000" dirty="0">
                <a:solidFill>
                  <a:srgbClr val="345EC9"/>
                </a:solidFill>
                <a:latin typeface="Comic Sans MS" panose="030F0702030302020204" pitchFamily="66" charset="0"/>
                <a:ea typeface="华文楷体" panose="02010600040101010101" pitchFamily="2" charset="-122"/>
              </a:endParaRPr>
            </a:p>
          </p:txBody>
        </p:sp>
        <p:sp>
          <p:nvSpPr>
            <p:cNvPr id="4" name="圆角矩形 3"/>
            <p:cNvSpPr/>
            <p:nvPr/>
          </p:nvSpPr>
          <p:spPr>
            <a:xfrm>
              <a:off x="923690" y="5678538"/>
              <a:ext cx="3529038" cy="922984"/>
            </a:xfrm>
            <a:prstGeom prst="roundRect">
              <a:avLst/>
            </a:prstGeom>
            <a:noFill/>
            <a:ln w="28575">
              <a:solidFill>
                <a:srgbClr val="345EC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9" name="矩形 18">
            <a:extLst>
              <a:ext uri="{FF2B5EF4-FFF2-40B4-BE49-F238E27FC236}">
                <a16:creationId xmlns:a16="http://schemas.microsoft.com/office/drawing/2014/main" id="{E60CFD84-65FF-418E-A6D4-2ED2572C2F25}"/>
              </a:ext>
            </a:extLst>
          </p:cNvPr>
          <p:cNvSpPr/>
          <p:nvPr/>
        </p:nvSpPr>
        <p:spPr>
          <a:xfrm>
            <a:off x="7442421" y="4420925"/>
            <a:ext cx="1427876" cy="52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413930F9-EAB7-4D6C-A896-29E2E22DA88D}"/>
              </a:ext>
            </a:extLst>
          </p:cNvPr>
          <p:cNvSpPr txBox="1"/>
          <p:nvPr/>
        </p:nvSpPr>
        <p:spPr>
          <a:xfrm>
            <a:off x="7284395" y="4460870"/>
            <a:ext cx="1791828" cy="584775"/>
          </a:xfrm>
          <a:prstGeom prst="rect">
            <a:avLst/>
          </a:prstGeom>
          <a:noFill/>
        </p:spPr>
        <p:txBody>
          <a:bodyPr wrap="square" rtlCol="0">
            <a:spAutoFit/>
          </a:bodyPr>
          <a:lstStyle/>
          <a:p>
            <a:pPr algn="ctr"/>
            <a:r>
              <a:rPr lang="en-US" altLang="zh-CN" sz="1600" dirty="0">
                <a:latin typeface="Comic Sans MS" panose="030F0702030302020204" pitchFamily="66" charset="0"/>
              </a:rPr>
              <a:t>Trigger API to output log</a:t>
            </a:r>
            <a:endParaRPr lang="zh-CN" altLang="en-US" sz="1600" dirty="0">
              <a:latin typeface="Comic Sans MS" panose="030F0702030302020204" pitchFamily="66" charset="0"/>
            </a:endParaRPr>
          </a:p>
        </p:txBody>
      </p:sp>
    </p:spTree>
    <p:extLst>
      <p:ext uri="{BB962C8B-B14F-4D97-AF65-F5344CB8AC3E}">
        <p14:creationId xmlns:p14="http://schemas.microsoft.com/office/powerpoint/2010/main" val="8252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up)">
                                      <p:cBhvr>
                                        <p:cTn id="51" dur="500"/>
                                        <p:tgtEl>
                                          <p:spTgt spid="5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up)">
                                      <p:cBhvr>
                                        <p:cTn id="63" dur="500"/>
                                        <p:tgtEl>
                                          <p:spTgt spid="5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28650" y="571396"/>
            <a:ext cx="7886700" cy="699468"/>
          </a:xfrm>
        </p:spPr>
        <p:txBody>
          <a:bodyPr/>
          <a:lstStyle/>
          <a:p>
            <a:r>
              <a:rPr lang="en-US" altLang="zh-CN" b="1" dirty="0"/>
              <a:t>Type &amp; Flag</a:t>
            </a:r>
            <a:endParaRPr lang="zh-CN" altLang="en-US" b="1"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28" y="2045471"/>
            <a:ext cx="3785763" cy="3613319"/>
          </a:xfrm>
          <a:prstGeom prst="rect">
            <a:avLst/>
          </a:prstGeom>
        </p:spPr>
      </p:pic>
      <p:sp>
        <p:nvSpPr>
          <p:cNvPr id="23" name="Text Box 4"/>
          <p:cNvSpPr txBox="1"/>
          <p:nvPr/>
        </p:nvSpPr>
        <p:spPr>
          <a:xfrm>
            <a:off x="628650" y="1427335"/>
            <a:ext cx="3387194"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400" dirty="0">
                <a:latin typeface="Comic Sans MS" panose="030F0702030302020204" pitchFamily="66" charset="0"/>
                <a:ea typeface="华文楷体" panose="02010600040101010101" pitchFamily="2" charset="-122"/>
              </a:rPr>
              <a:t>Type</a:t>
            </a:r>
            <a:endParaRPr lang="en-US" sz="2400" dirty="0">
              <a:latin typeface="Comic Sans MS" panose="030F0702030302020204" pitchFamily="66" charset="0"/>
              <a:ea typeface="华文楷体" panose="02010600040101010101" pitchFamily="2" charset="-122"/>
            </a:endParaRPr>
          </a:p>
        </p:txBody>
      </p:sp>
      <p:sp>
        <p:nvSpPr>
          <p:cNvPr id="24" name="Text Box 4"/>
          <p:cNvSpPr txBox="1"/>
          <p:nvPr/>
        </p:nvSpPr>
        <p:spPr>
          <a:xfrm>
            <a:off x="4572000" y="1427334"/>
            <a:ext cx="3387194"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400" dirty="0">
                <a:latin typeface="Comic Sans MS" panose="030F0702030302020204" pitchFamily="66" charset="0"/>
                <a:ea typeface="华文楷体" panose="02010600040101010101" pitchFamily="2" charset="-122"/>
              </a:rPr>
              <a:t>Flag</a:t>
            </a:r>
            <a:endParaRPr lang="en-US" sz="2400" dirty="0">
              <a:latin typeface="Comic Sans MS" panose="030F0702030302020204" pitchFamily="66" charset="0"/>
              <a:ea typeface="华文楷体" panose="02010600040101010101" pitchFamily="2"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210" y="2045473"/>
            <a:ext cx="3937147" cy="4761592"/>
          </a:xfrm>
          <a:prstGeom prst="rect">
            <a:avLst/>
          </a:prstGeom>
        </p:spPr>
      </p:pic>
      <p:sp>
        <p:nvSpPr>
          <p:cNvPr id="7" name="Rectangle 37"/>
          <p:cNvSpPr/>
          <p:nvPr/>
        </p:nvSpPr>
        <p:spPr>
          <a:xfrm rot="19781757">
            <a:off x="516415" y="5069789"/>
            <a:ext cx="1567029" cy="251256"/>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8" name="Rectangle 37"/>
          <p:cNvSpPr/>
          <p:nvPr/>
        </p:nvSpPr>
        <p:spPr>
          <a:xfrm rot="16200000">
            <a:off x="5529059" y="5400389"/>
            <a:ext cx="1167837" cy="24560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Tree>
    <p:extLst>
      <p:ext uri="{BB962C8B-B14F-4D97-AF65-F5344CB8AC3E}">
        <p14:creationId xmlns:p14="http://schemas.microsoft.com/office/powerpoint/2010/main" val="111773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449745" y="409455"/>
            <a:ext cx="7886700" cy="699468"/>
          </a:xfrm>
        </p:spPr>
        <p:txBody>
          <a:bodyPr/>
          <a:lstStyle/>
          <a:p>
            <a:r>
              <a:rPr lang="en-US" altLang="zh-CN" b="1" dirty="0"/>
              <a:t>Visual coverage scope</a:t>
            </a:r>
            <a:endParaRPr lang="zh-CN" altLang="en-US" b="1"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04" y="2005089"/>
            <a:ext cx="4254840" cy="447873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141" y="2005088"/>
            <a:ext cx="4254840" cy="4478733"/>
          </a:xfrm>
          <a:prstGeom prst="rect">
            <a:avLst/>
          </a:prstGeom>
        </p:spPr>
      </p:pic>
      <p:sp>
        <p:nvSpPr>
          <p:cNvPr id="6" name="Text Box 4">
            <a:extLst>
              <a:ext uri="{FF2B5EF4-FFF2-40B4-BE49-F238E27FC236}">
                <a16:creationId xmlns:a16="http://schemas.microsoft.com/office/drawing/2014/main" id="{80BAC2D7-488A-4C34-A4AD-862ED5303043}"/>
              </a:ext>
            </a:extLst>
          </p:cNvPr>
          <p:cNvSpPr txBox="1"/>
          <p:nvPr/>
        </p:nvSpPr>
        <p:spPr>
          <a:xfrm>
            <a:off x="628650" y="1427335"/>
            <a:ext cx="3387194"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sz="2400" dirty="0">
                <a:latin typeface="Comic Sans MS" panose="030F0702030302020204" pitchFamily="66" charset="0"/>
                <a:ea typeface="华文楷体" panose="02010600040101010101" pitchFamily="2" charset="-122"/>
              </a:rPr>
              <a:t>Benign apps</a:t>
            </a:r>
          </a:p>
        </p:txBody>
      </p:sp>
      <p:sp>
        <p:nvSpPr>
          <p:cNvPr id="7" name="Text Box 4">
            <a:extLst>
              <a:ext uri="{FF2B5EF4-FFF2-40B4-BE49-F238E27FC236}">
                <a16:creationId xmlns:a16="http://schemas.microsoft.com/office/drawing/2014/main" id="{08930AA1-28E8-4F2B-87DD-466D29531F0D}"/>
              </a:ext>
            </a:extLst>
          </p:cNvPr>
          <p:cNvSpPr txBox="1"/>
          <p:nvPr/>
        </p:nvSpPr>
        <p:spPr>
          <a:xfrm>
            <a:off x="4572000" y="1427334"/>
            <a:ext cx="3387194"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sz="2400" dirty="0">
                <a:latin typeface="Comic Sans MS" panose="030F0702030302020204" pitchFamily="66" charset="0"/>
                <a:ea typeface="华文楷体" panose="02010600040101010101" pitchFamily="2" charset="-122"/>
              </a:rPr>
              <a:t>Malicious apps</a:t>
            </a:r>
          </a:p>
        </p:txBody>
      </p:sp>
    </p:spTree>
    <p:extLst>
      <p:ext uri="{BB962C8B-B14F-4D97-AF65-F5344CB8AC3E}">
        <p14:creationId xmlns:p14="http://schemas.microsoft.com/office/powerpoint/2010/main" val="187856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536038" y="364644"/>
            <a:ext cx="7869307" cy="699468"/>
          </a:xfrm>
        </p:spPr>
        <p:txBody>
          <a:bodyPr>
            <a:normAutofit/>
          </a:bodyPr>
          <a:lstStyle/>
          <a:p>
            <a:r>
              <a:rPr lang="en-US" altLang="zh-CN" b="1" dirty="0" err="1"/>
              <a:t>OverlayChecker</a:t>
            </a:r>
            <a:r>
              <a:rPr lang="en-US" altLang="zh-CN" b="1" dirty="0"/>
              <a:t>: basic principle</a:t>
            </a:r>
            <a:endParaRPr lang="zh-CN" altLang="en-US" b="1" dirty="0"/>
          </a:p>
        </p:txBody>
      </p:sp>
      <p:pic>
        <p:nvPicPr>
          <p:cNvPr id="2" name="图片 1"/>
          <p:cNvPicPr>
            <a:picLocks noChangeAspect="1"/>
          </p:cNvPicPr>
          <p:nvPr/>
        </p:nvPicPr>
        <p:blipFill>
          <a:blip r:embed="rId3"/>
          <a:stretch>
            <a:fillRect/>
          </a:stretch>
        </p:blipFill>
        <p:spPr>
          <a:xfrm>
            <a:off x="1574613" y="1520432"/>
            <a:ext cx="2661037" cy="2297642"/>
          </a:xfrm>
          <a:prstGeom prst="rect">
            <a:avLst/>
          </a:prstGeom>
        </p:spPr>
      </p:pic>
      <p:pic>
        <p:nvPicPr>
          <p:cNvPr id="3" name="图片 2"/>
          <p:cNvPicPr>
            <a:picLocks noChangeAspect="1"/>
          </p:cNvPicPr>
          <p:nvPr/>
        </p:nvPicPr>
        <p:blipFill>
          <a:blip r:embed="rId4"/>
          <a:stretch>
            <a:fillRect/>
          </a:stretch>
        </p:blipFill>
        <p:spPr>
          <a:xfrm>
            <a:off x="4214197" y="2182836"/>
            <a:ext cx="747277" cy="237058"/>
          </a:xfrm>
          <a:prstGeom prst="rect">
            <a:avLst/>
          </a:prstGeom>
        </p:spPr>
      </p:pic>
      <p:pic>
        <p:nvPicPr>
          <p:cNvPr id="9" name="图片 8"/>
          <p:cNvPicPr>
            <a:picLocks noChangeAspect="1"/>
          </p:cNvPicPr>
          <p:nvPr/>
        </p:nvPicPr>
        <p:blipFill>
          <a:blip r:embed="rId5"/>
          <a:stretch>
            <a:fillRect/>
          </a:stretch>
        </p:blipFill>
        <p:spPr>
          <a:xfrm>
            <a:off x="4780722" y="1520433"/>
            <a:ext cx="2694766" cy="2300058"/>
          </a:xfrm>
          <a:prstGeom prst="rect">
            <a:avLst/>
          </a:prstGeom>
        </p:spPr>
      </p:pic>
      <p:pic>
        <p:nvPicPr>
          <p:cNvPr id="6" name="图片 5"/>
          <p:cNvPicPr>
            <a:picLocks noChangeAspect="1"/>
          </p:cNvPicPr>
          <p:nvPr/>
        </p:nvPicPr>
        <p:blipFill>
          <a:blip r:embed="rId5"/>
          <a:stretch>
            <a:fillRect/>
          </a:stretch>
        </p:blipFill>
        <p:spPr>
          <a:xfrm>
            <a:off x="1648575" y="1540604"/>
            <a:ext cx="2694766" cy="2300058"/>
          </a:xfrm>
          <a:prstGeom prst="rect">
            <a:avLst/>
          </a:prstGeom>
        </p:spPr>
      </p:pic>
      <p:pic>
        <p:nvPicPr>
          <p:cNvPr id="4" name="图片 3"/>
          <p:cNvPicPr>
            <a:picLocks noChangeAspect="1"/>
          </p:cNvPicPr>
          <p:nvPr/>
        </p:nvPicPr>
        <p:blipFill>
          <a:blip r:embed="rId6"/>
          <a:stretch>
            <a:fillRect/>
          </a:stretch>
        </p:blipFill>
        <p:spPr>
          <a:xfrm>
            <a:off x="4689143" y="1585839"/>
            <a:ext cx="3146367" cy="2290134"/>
          </a:xfrm>
          <a:prstGeom prst="rect">
            <a:avLst/>
          </a:prstGeom>
        </p:spPr>
      </p:pic>
      <p:sp>
        <p:nvSpPr>
          <p:cNvPr id="12" name="Text Box 4">
            <a:extLst>
              <a:ext uri="{FF2B5EF4-FFF2-40B4-BE49-F238E27FC236}">
                <a16:creationId xmlns:a16="http://schemas.microsoft.com/office/drawing/2014/main" id="{C8E7C1AF-129A-4FAF-96D6-DD7D413BC8E1}"/>
              </a:ext>
            </a:extLst>
          </p:cNvPr>
          <p:cNvSpPr txBox="1"/>
          <p:nvPr/>
        </p:nvSpPr>
        <p:spPr>
          <a:xfrm>
            <a:off x="1720732" y="4376109"/>
            <a:ext cx="5774635"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400" dirty="0">
                <a:latin typeface="Arial" panose="020B0604020202020204" pitchFamily="34" charset="0"/>
                <a:ea typeface="华文楷体" panose="02010600040101010101" pitchFamily="2" charset="-122"/>
                <a:cs typeface="Arial" panose="020B0604020202020204" pitchFamily="34" charset="0"/>
              </a:rPr>
              <a:t>Step 1: Overlay feature extraction</a:t>
            </a:r>
            <a:endParaRPr lang="en-US" sz="2400" dirty="0">
              <a:latin typeface="Arial" panose="020B0604020202020204" pitchFamily="34" charset="0"/>
              <a:ea typeface="华文楷体" panose="02010600040101010101" pitchFamily="2" charset="-122"/>
              <a:cs typeface="Arial" panose="020B0604020202020204" pitchFamily="34" charset="0"/>
            </a:endParaRPr>
          </a:p>
        </p:txBody>
      </p:sp>
      <p:sp>
        <p:nvSpPr>
          <p:cNvPr id="13" name="Text Box 4">
            <a:extLst>
              <a:ext uri="{FF2B5EF4-FFF2-40B4-BE49-F238E27FC236}">
                <a16:creationId xmlns:a16="http://schemas.microsoft.com/office/drawing/2014/main" id="{94F59B89-15E6-491F-A219-4CF993C13669}"/>
              </a:ext>
            </a:extLst>
          </p:cNvPr>
          <p:cNvSpPr txBox="1"/>
          <p:nvPr/>
        </p:nvSpPr>
        <p:spPr>
          <a:xfrm>
            <a:off x="1720732" y="5033513"/>
            <a:ext cx="5774635"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400" dirty="0">
                <a:latin typeface="Arial" panose="020B0604020202020204" pitchFamily="34" charset="0"/>
                <a:ea typeface="华文楷体" panose="02010600040101010101" pitchFamily="2" charset="-122"/>
                <a:cs typeface="Arial" panose="020B0604020202020204" pitchFamily="34" charset="0"/>
              </a:rPr>
              <a:t>Step 2: Overlay/app classification</a:t>
            </a:r>
            <a:endParaRPr lang="en-US" sz="2400" dirty="0">
              <a:latin typeface="Arial" panose="020B0604020202020204" pitchFamily="34" charset="0"/>
              <a:ea typeface="华文楷体" panose="02010600040101010101" pitchFamily="2" charset="-122"/>
              <a:cs typeface="Arial" panose="020B0604020202020204" pitchFamily="34" charset="0"/>
            </a:endParaRPr>
          </a:p>
        </p:txBody>
      </p:sp>
      <p:sp>
        <p:nvSpPr>
          <p:cNvPr id="14" name="Text Box 4">
            <a:extLst>
              <a:ext uri="{FF2B5EF4-FFF2-40B4-BE49-F238E27FC236}">
                <a16:creationId xmlns:a16="http://schemas.microsoft.com/office/drawing/2014/main" id="{1F0F1B81-F21B-419A-8F55-87BB40D73435}"/>
              </a:ext>
            </a:extLst>
          </p:cNvPr>
          <p:cNvSpPr txBox="1"/>
          <p:nvPr/>
        </p:nvSpPr>
        <p:spPr>
          <a:xfrm>
            <a:off x="1727491" y="5690917"/>
            <a:ext cx="5486400" cy="461665"/>
          </a:xfrm>
          <a:prstGeom prst="rect">
            <a:avLst/>
          </a:prstGeom>
          <a:noFill/>
        </p:spPr>
        <p:txBody>
          <a:bodyPr wrap="square" rtlCol="0" anchor="t">
            <a:spAutoFit/>
          </a:bodyPr>
          <a:lstStyle/>
          <a:p>
            <a:pPr marL="214308" indent="-214308" algn="just">
              <a:buFont typeface="Wingdings" panose="05000000000000000000" pitchFamily="2" charset="2"/>
              <a:buChar char="l"/>
            </a:pPr>
            <a:r>
              <a:rPr lang="en-US" altLang="zh-CN" sz="2400" dirty="0">
                <a:latin typeface="Arial" panose="020B0604020202020204" pitchFamily="34" charset="0"/>
                <a:ea typeface="华文楷体" panose="02010600040101010101" pitchFamily="2" charset="-122"/>
                <a:cs typeface="Arial" panose="020B0604020202020204" pitchFamily="34" charset="0"/>
              </a:rPr>
              <a:t>Step 3: Assisting app review</a:t>
            </a:r>
            <a:endParaRPr lang="en-US" sz="2400" dirty="0">
              <a:latin typeface="Arial" panose="020B0604020202020204" pitchFamily="34" charset="0"/>
              <a:ea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37141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42" presetClass="path" presetSubtype="0" accel="50000" decel="50000" fill="hold" nodeType="withEffect">
                                  <p:stCondLst>
                                    <p:cond delay="0"/>
                                  </p:stCondLst>
                                  <p:childTnLst>
                                    <p:animMotion origin="layout" path="M 1.11111E-6 -1.85185E-6 L -0.34236 0.00278 " pathEditMode="relative" rAng="0" ptsTypes="AA">
                                      <p:cBhvr>
                                        <p:cTn id="27" dur="2000" fill="hold"/>
                                        <p:tgtEl>
                                          <p:spTgt spid="9"/>
                                        </p:tgtEl>
                                        <p:attrNameLst>
                                          <p:attrName>ppt_x</p:attrName>
                                          <p:attrName>ppt_y</p:attrName>
                                        </p:attrNameLst>
                                      </p:cBhvr>
                                      <p:rCtr x="-17118" y="139"/>
                                    </p:animMotion>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16667E-6 3.7037E-7 L 0.3533 -0.10208 " pathEditMode="relative" rAng="0" ptsTypes="AA">
                                      <p:cBhvr>
                                        <p:cTn id="39" dur="2000" fill="hold"/>
                                        <p:tgtEl>
                                          <p:spTgt spid="6"/>
                                        </p:tgtEl>
                                        <p:attrNameLst>
                                          <p:attrName>ppt_x</p:attrName>
                                          <p:attrName>ppt_y</p:attrName>
                                        </p:attrNameLst>
                                      </p:cBhvr>
                                      <p:rCtr x="17656" y="-5116"/>
                                    </p:animMotion>
                                  </p:childTnLst>
                                </p:cTn>
                              </p:par>
                              <p:par>
                                <p:cTn id="40" presetID="6" presetClass="emph" presetSubtype="0" fill="hold" nodeType="withEffect">
                                  <p:stCondLst>
                                    <p:cond delay="0"/>
                                  </p:stCondLst>
                                  <p:childTnLst>
                                    <p:animScale>
                                      <p:cBhvr>
                                        <p:cTn id="41" dur="2000" fill="hold"/>
                                        <p:tgtEl>
                                          <p:spTgt spid="6"/>
                                        </p:tgtEl>
                                      </p:cBhvr>
                                      <p:by x="25000" y="25000"/>
                                    </p:animScale>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1898</TotalTime>
  <Words>2522</Words>
  <Application>Microsoft Office PowerPoint</Application>
  <PresentationFormat>全屏显示(4:3)</PresentationFormat>
  <Paragraphs>98</Paragraphs>
  <Slides>14</Slides>
  <Notes>14</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2" baseType="lpstr">
      <vt:lpstr>等线</vt:lpstr>
      <vt:lpstr>Arial</vt:lpstr>
      <vt:lpstr>Calibri</vt:lpstr>
      <vt:lpstr>Calibri Light</vt:lpstr>
      <vt:lpstr>Comic Sans MS</vt:lpstr>
      <vt:lpstr>Wingdings</vt:lpstr>
      <vt:lpstr>Office 主题​​</vt:lpstr>
      <vt:lpstr>Image</vt:lpstr>
      <vt:lpstr>Understanding and Detecting Overlay-based Android Malware at Market Scales</vt:lpstr>
      <vt:lpstr>Applications of overlay on Android</vt:lpstr>
      <vt:lpstr>What is an overlay ?</vt:lpstr>
      <vt:lpstr>Overlay-based attacks</vt:lpstr>
      <vt:lpstr>Features of an overlay</vt:lpstr>
      <vt:lpstr>Dataset collection</vt:lpstr>
      <vt:lpstr>Type &amp; Flag</vt:lpstr>
      <vt:lpstr>Visual coverage scope</vt:lpstr>
      <vt:lpstr>OverlayChecker: basic principle</vt:lpstr>
      <vt:lpstr>Classification model</vt:lpstr>
      <vt:lpstr>Feature importance ranking</vt:lpstr>
      <vt:lpstr>Extensibility to Google Play</vt:lpstr>
      <vt:lpstr>Robustness to knowledgeable attackers</vt:lpstr>
      <vt:lpstr>Conclusion &amp; Dataset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Detecting Overlay-based Android Malware at Market Scales</dc:title>
  <dc:creator>yyx</dc:creator>
  <cp:lastModifiedBy>李振华</cp:lastModifiedBy>
  <cp:revision>154</cp:revision>
  <cp:lastPrinted>2019-06-07T15:27:27Z</cp:lastPrinted>
  <dcterms:created xsi:type="dcterms:W3CDTF">2019-06-04T14:35:38Z</dcterms:created>
  <dcterms:modified xsi:type="dcterms:W3CDTF">2019-06-19T02:26:02Z</dcterms:modified>
</cp:coreProperties>
</file>